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66" r:id="rId4"/>
    <p:sldId id="258" r:id="rId5"/>
    <p:sldId id="260" r:id="rId6"/>
    <p:sldId id="267" r:id="rId7"/>
    <p:sldId id="262" r:id="rId8"/>
    <p:sldId id="268" r:id="rId9"/>
    <p:sldId id="269" r:id="rId10"/>
    <p:sldId id="261" r:id="rId11"/>
    <p:sldId id="272" r:id="rId12"/>
    <p:sldId id="263" r:id="rId13"/>
    <p:sldId id="270" r:id="rId14"/>
    <p:sldId id="264" r:id="rId15"/>
    <p:sldId id="273" r:id="rId16"/>
    <p:sldId id="265"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4" autoAdjust="0"/>
    <p:restoredTop sz="94660"/>
  </p:normalViewPr>
  <p:slideViewPr>
    <p:cSldViewPr snapToGrid="0">
      <p:cViewPr varScale="1">
        <p:scale>
          <a:sx n="102" d="100"/>
          <a:sy n="102"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4/23/23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4/23/23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4/23/23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4/23/23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4/23/23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4/23/23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4/23/23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4/23/23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C902-D831-4633-9B42-13DE7101C761}"/>
              </a:ext>
            </a:extLst>
          </p:cNvPr>
          <p:cNvSpPr>
            <a:spLocks noGrp="1"/>
          </p:cNvSpPr>
          <p:nvPr>
            <p:ph type="ctrTitle"/>
          </p:nvPr>
        </p:nvSpPr>
        <p:spPr/>
        <p:txBody>
          <a:bodyPr>
            <a:normAutofit fontScale="90000"/>
          </a:bodyPr>
          <a:lstStyle/>
          <a:p>
            <a:r>
              <a:rPr lang="en-US" sz="6600" dirty="0"/>
              <a:t>The Oil Crises as Fulcrum for the Rise and Fall of the Third World Project</a:t>
            </a:r>
            <a:br>
              <a:rPr lang="en-US" sz="6600" dirty="0"/>
            </a:br>
            <a:endParaRPr lang="en-US" sz="6600" dirty="0"/>
          </a:p>
        </p:txBody>
      </p:sp>
      <p:sp>
        <p:nvSpPr>
          <p:cNvPr id="3" name="Subtitle 2">
            <a:extLst>
              <a:ext uri="{FF2B5EF4-FFF2-40B4-BE49-F238E27FC236}">
                <a16:creationId xmlns:a16="http://schemas.microsoft.com/office/drawing/2014/main" id="{D3A876A7-37D1-4863-BE61-8AF39E965988}"/>
              </a:ext>
            </a:extLst>
          </p:cNvPr>
          <p:cNvSpPr>
            <a:spLocks noGrp="1"/>
          </p:cNvSpPr>
          <p:nvPr>
            <p:ph type="subTitle" idx="1"/>
          </p:nvPr>
        </p:nvSpPr>
        <p:spPr/>
        <p:txBody>
          <a:bodyPr>
            <a:normAutofit/>
          </a:bodyPr>
          <a:lstStyle/>
          <a:p>
            <a:pPr algn="ctr"/>
            <a:r>
              <a:rPr lang="en-US" sz="3200" dirty="0"/>
              <a:t>Dane Kennedy, Professor Emeritus</a:t>
            </a:r>
          </a:p>
          <a:p>
            <a:pPr algn="ctr"/>
            <a:r>
              <a:rPr lang="en-US" sz="2800" dirty="0"/>
              <a:t>George Washington University, Washington, D.C.</a:t>
            </a:r>
          </a:p>
        </p:txBody>
      </p:sp>
    </p:spTree>
    <p:extLst>
      <p:ext uri="{BB962C8B-B14F-4D97-AF65-F5344CB8AC3E}">
        <p14:creationId xmlns:p14="http://schemas.microsoft.com/office/powerpoint/2010/main" val="291660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4680-B7B6-4A52-823C-535A75CACD60}"/>
              </a:ext>
            </a:extLst>
          </p:cNvPr>
          <p:cNvSpPr>
            <a:spLocks noGrp="1"/>
          </p:cNvSpPr>
          <p:nvPr>
            <p:ph type="title"/>
          </p:nvPr>
        </p:nvSpPr>
        <p:spPr>
          <a:xfrm>
            <a:off x="713232" y="365760"/>
            <a:ext cx="9692640" cy="1325562"/>
          </a:xfrm>
        </p:spPr>
        <p:txBody>
          <a:bodyPr>
            <a:normAutofit/>
          </a:bodyPr>
          <a:lstStyle/>
          <a:p>
            <a:r>
              <a:rPr lang="en-US" sz="2800" dirty="0"/>
              <a:t>“Declaration for the Establishment of a New International Economic Order”--drafted by UNCTAD, passed by UN General Assembly (May 1974)</a:t>
            </a:r>
          </a:p>
        </p:txBody>
      </p:sp>
      <p:sp>
        <p:nvSpPr>
          <p:cNvPr id="3" name="Content Placeholder 2">
            <a:extLst>
              <a:ext uri="{FF2B5EF4-FFF2-40B4-BE49-F238E27FC236}">
                <a16:creationId xmlns:a16="http://schemas.microsoft.com/office/drawing/2014/main" id="{0EC4B919-89F0-4BBC-AEC4-681C0921C9E3}"/>
              </a:ext>
            </a:extLst>
          </p:cNvPr>
          <p:cNvSpPr>
            <a:spLocks noGrp="1"/>
          </p:cNvSpPr>
          <p:nvPr>
            <p:ph idx="1"/>
          </p:nvPr>
        </p:nvSpPr>
        <p:spPr>
          <a:xfrm>
            <a:off x="713232" y="2134054"/>
            <a:ext cx="8595360" cy="4351337"/>
          </a:xfrm>
        </p:spPr>
        <p:txBody>
          <a:bodyPr/>
          <a:lstStyle/>
          <a:p>
            <a:r>
              <a:rPr lang="en-US" dirty="0"/>
              <a:t>The “greatest and most significant achievement during the last decades has been the independence from colonial and alien domination by a large number of peoples and nations.”  Yet “existing international economic order” remains unequal; need for new international economic order.</a:t>
            </a:r>
          </a:p>
          <a:p>
            <a:r>
              <a:rPr lang="en-US" dirty="0"/>
              <a:t>Insists on “sovereign rights of countries to control their own economic affairs,” including “full permanent sovereignty of every State over its natural resources.”</a:t>
            </a:r>
          </a:p>
          <a:p>
            <a:r>
              <a:rPr lang="en-US" dirty="0"/>
              <a:t>Calls for “restitution and full compensation for the exploitation and depletion of… natural resources.”</a:t>
            </a:r>
          </a:p>
          <a:p>
            <a:r>
              <a:rPr lang="en-US" dirty="0"/>
              <a:t>Envisions “New International Economic Order based on equity, sovereign equality, interdependence, common interest, and cooperation among all States.”</a:t>
            </a:r>
          </a:p>
        </p:txBody>
      </p:sp>
      <p:pic>
        <p:nvPicPr>
          <p:cNvPr id="5" name="Picture 4">
            <a:extLst>
              <a:ext uri="{FF2B5EF4-FFF2-40B4-BE49-F238E27FC236}">
                <a16:creationId xmlns:a16="http://schemas.microsoft.com/office/drawing/2014/main" id="{E7A35DE7-2082-4878-A851-30AD88F01E02}"/>
              </a:ext>
            </a:extLst>
          </p:cNvPr>
          <p:cNvPicPr>
            <a:picLocks noChangeAspect="1"/>
          </p:cNvPicPr>
          <p:nvPr/>
        </p:nvPicPr>
        <p:blipFill>
          <a:blip r:embed="rId2"/>
          <a:stretch>
            <a:fillRect/>
          </a:stretch>
        </p:blipFill>
        <p:spPr>
          <a:xfrm>
            <a:off x="8427529" y="2960915"/>
            <a:ext cx="2211442" cy="2211442"/>
          </a:xfrm>
          <a:prstGeom prst="rect">
            <a:avLst/>
          </a:prstGeom>
        </p:spPr>
      </p:pic>
    </p:spTree>
    <p:extLst>
      <p:ext uri="{BB962C8B-B14F-4D97-AF65-F5344CB8AC3E}">
        <p14:creationId xmlns:p14="http://schemas.microsoft.com/office/powerpoint/2010/main" val="79223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9086-AEAD-68E2-042B-ABF950092113}"/>
              </a:ext>
            </a:extLst>
          </p:cNvPr>
          <p:cNvSpPr>
            <a:spLocks noGrp="1"/>
          </p:cNvSpPr>
          <p:nvPr>
            <p:ph type="title"/>
          </p:nvPr>
        </p:nvSpPr>
        <p:spPr/>
        <p:txBody>
          <a:bodyPr>
            <a:normAutofit/>
          </a:bodyPr>
          <a:lstStyle/>
          <a:p>
            <a:r>
              <a:rPr lang="en-US" sz="3200" dirty="0"/>
              <a:t>The Third World Project peaks in the mid-1970s:</a:t>
            </a:r>
            <a:br>
              <a:rPr lang="en-US" sz="3200" dirty="0"/>
            </a:br>
            <a:r>
              <a:rPr lang="en-US" sz="3200" dirty="0"/>
              <a:t> NIEO, OPEC fund for development, etc.</a:t>
            </a:r>
          </a:p>
        </p:txBody>
      </p:sp>
      <p:pic>
        <p:nvPicPr>
          <p:cNvPr id="5" name="Content Placeholder 4">
            <a:extLst>
              <a:ext uri="{FF2B5EF4-FFF2-40B4-BE49-F238E27FC236}">
                <a16:creationId xmlns:a16="http://schemas.microsoft.com/office/drawing/2014/main" id="{C40A01E8-53A0-8732-5385-46FC53CA8D49}"/>
              </a:ext>
            </a:extLst>
          </p:cNvPr>
          <p:cNvPicPr>
            <a:picLocks noGrp="1" noChangeAspect="1"/>
          </p:cNvPicPr>
          <p:nvPr>
            <p:ph idx="1"/>
          </p:nvPr>
        </p:nvPicPr>
        <p:blipFill>
          <a:blip r:embed="rId2"/>
          <a:stretch>
            <a:fillRect/>
          </a:stretch>
        </p:blipFill>
        <p:spPr>
          <a:xfrm>
            <a:off x="1377537" y="1642660"/>
            <a:ext cx="6425144" cy="3598080"/>
          </a:xfrm>
        </p:spPr>
      </p:pic>
      <p:pic>
        <p:nvPicPr>
          <p:cNvPr id="7" name="Picture 6">
            <a:extLst>
              <a:ext uri="{FF2B5EF4-FFF2-40B4-BE49-F238E27FC236}">
                <a16:creationId xmlns:a16="http://schemas.microsoft.com/office/drawing/2014/main" id="{BEB090CE-7763-4D0F-D826-05E93CFBBA5C}"/>
              </a:ext>
            </a:extLst>
          </p:cNvPr>
          <p:cNvPicPr>
            <a:picLocks noChangeAspect="1"/>
          </p:cNvPicPr>
          <p:nvPr/>
        </p:nvPicPr>
        <p:blipFill>
          <a:blip r:embed="rId3"/>
          <a:stretch>
            <a:fillRect/>
          </a:stretch>
        </p:blipFill>
        <p:spPr>
          <a:xfrm>
            <a:off x="7774445" y="3850691"/>
            <a:ext cx="3180067" cy="2805941"/>
          </a:xfrm>
          <a:prstGeom prst="rect">
            <a:avLst/>
          </a:prstGeom>
        </p:spPr>
      </p:pic>
    </p:spTree>
    <p:extLst>
      <p:ext uri="{BB962C8B-B14F-4D97-AF65-F5344CB8AC3E}">
        <p14:creationId xmlns:p14="http://schemas.microsoft.com/office/powerpoint/2010/main" val="58514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1635-3EF2-4ABA-9AD3-94BF4438BCB3}"/>
              </a:ext>
            </a:extLst>
          </p:cNvPr>
          <p:cNvSpPr>
            <a:spLocks noGrp="1"/>
          </p:cNvSpPr>
          <p:nvPr>
            <p:ph type="title"/>
          </p:nvPr>
        </p:nvSpPr>
        <p:spPr>
          <a:xfrm>
            <a:off x="713232" y="-376362"/>
            <a:ext cx="9692640" cy="1325562"/>
          </a:xfrm>
        </p:spPr>
        <p:txBody>
          <a:bodyPr>
            <a:normAutofit/>
          </a:bodyPr>
          <a:lstStyle/>
          <a:p>
            <a:pPr algn="ctr"/>
            <a:r>
              <a:rPr lang="en-US" sz="2800" dirty="0"/>
              <a:t>The Third World Frays</a:t>
            </a:r>
          </a:p>
        </p:txBody>
      </p:sp>
      <p:sp>
        <p:nvSpPr>
          <p:cNvPr id="3" name="Content Placeholder 2">
            <a:extLst>
              <a:ext uri="{FF2B5EF4-FFF2-40B4-BE49-F238E27FC236}">
                <a16:creationId xmlns:a16="http://schemas.microsoft.com/office/drawing/2014/main" id="{42F184F5-614B-4D40-8128-6E055E27ECCF}"/>
              </a:ext>
            </a:extLst>
          </p:cNvPr>
          <p:cNvSpPr>
            <a:spLocks noGrp="1"/>
          </p:cNvSpPr>
          <p:nvPr>
            <p:ph idx="1"/>
          </p:nvPr>
        </p:nvSpPr>
        <p:spPr>
          <a:xfrm>
            <a:off x="405782" y="1108227"/>
            <a:ext cx="8595360" cy="3356896"/>
          </a:xfrm>
        </p:spPr>
        <p:txBody>
          <a:bodyPr/>
          <a:lstStyle/>
          <a:p>
            <a:r>
              <a:rPr lang="en-US" dirty="0"/>
              <a:t>Growing gulf between economic interests of OAPEC and OPEC and interests of non-oil producing developing countries.</a:t>
            </a:r>
          </a:p>
          <a:p>
            <a:r>
              <a:rPr lang="en-US" dirty="0"/>
              <a:t>Setbacks to economies of non-oil producing developing countries due to increased costs of oil imports, aggravating political instability in array of Africa, Asian, and Latin American countries.</a:t>
            </a:r>
          </a:p>
          <a:p>
            <a:r>
              <a:rPr lang="en-US" dirty="0"/>
              <a:t>This led to ”growing tensions among developing states” and “fear [that] temptation may exist to sacrifice group objectives to narrow [national] interests,” according to a CIA analysis in April 1976.</a:t>
            </a:r>
          </a:p>
          <a:p>
            <a:r>
              <a:rPr lang="en-US" dirty="0"/>
              <a:t>New alignment of economic and strategic interests as oil-producing countries invested petrodollars in Western capital markets.</a:t>
            </a:r>
          </a:p>
        </p:txBody>
      </p:sp>
      <p:pic>
        <p:nvPicPr>
          <p:cNvPr id="5" name="Picture 4">
            <a:extLst>
              <a:ext uri="{FF2B5EF4-FFF2-40B4-BE49-F238E27FC236}">
                <a16:creationId xmlns:a16="http://schemas.microsoft.com/office/drawing/2014/main" id="{F6ECA659-3EEC-408A-93A1-ADFFB542E6DE}"/>
              </a:ext>
            </a:extLst>
          </p:cNvPr>
          <p:cNvPicPr>
            <a:picLocks noChangeAspect="1"/>
          </p:cNvPicPr>
          <p:nvPr/>
        </p:nvPicPr>
        <p:blipFill>
          <a:blip r:embed="rId2"/>
          <a:stretch>
            <a:fillRect/>
          </a:stretch>
        </p:blipFill>
        <p:spPr>
          <a:xfrm>
            <a:off x="6096000" y="4205855"/>
            <a:ext cx="3896139" cy="2680544"/>
          </a:xfrm>
          <a:prstGeom prst="rect">
            <a:avLst/>
          </a:prstGeom>
        </p:spPr>
      </p:pic>
    </p:spTree>
    <p:extLst>
      <p:ext uri="{BB962C8B-B14F-4D97-AF65-F5344CB8AC3E}">
        <p14:creationId xmlns:p14="http://schemas.microsoft.com/office/powerpoint/2010/main" val="336581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7482-870A-0DD6-47E0-1E656F7C10D3}"/>
              </a:ext>
            </a:extLst>
          </p:cNvPr>
          <p:cNvSpPr>
            <a:spLocks noGrp="1"/>
          </p:cNvSpPr>
          <p:nvPr>
            <p:ph type="title"/>
          </p:nvPr>
        </p:nvSpPr>
        <p:spPr>
          <a:xfrm>
            <a:off x="1261872" y="365760"/>
            <a:ext cx="9692640" cy="731520"/>
          </a:xfrm>
        </p:spPr>
        <p:txBody>
          <a:bodyPr>
            <a:normAutofit/>
          </a:bodyPr>
          <a:lstStyle/>
          <a:p>
            <a:r>
              <a:rPr lang="en-US" sz="3600" dirty="0"/>
              <a:t>                 Second Oil Crisis (1979)</a:t>
            </a:r>
          </a:p>
        </p:txBody>
      </p:sp>
      <p:sp>
        <p:nvSpPr>
          <p:cNvPr id="3" name="Content Placeholder 2">
            <a:extLst>
              <a:ext uri="{FF2B5EF4-FFF2-40B4-BE49-F238E27FC236}">
                <a16:creationId xmlns:a16="http://schemas.microsoft.com/office/drawing/2014/main" id="{439182C0-CF7F-741F-B46C-2A31CDC8CCED}"/>
              </a:ext>
            </a:extLst>
          </p:cNvPr>
          <p:cNvSpPr>
            <a:spLocks noGrp="1"/>
          </p:cNvSpPr>
          <p:nvPr>
            <p:ph idx="1"/>
          </p:nvPr>
        </p:nvSpPr>
        <p:spPr>
          <a:xfrm>
            <a:off x="1261872" y="1258646"/>
            <a:ext cx="8595360" cy="2170354"/>
          </a:xfrm>
        </p:spPr>
        <p:txBody>
          <a:bodyPr>
            <a:normAutofit/>
          </a:bodyPr>
          <a:lstStyle/>
          <a:p>
            <a:r>
              <a:rPr lang="en-US" dirty="0"/>
              <a:t>Precipitated by the Iranian Revolution, which was driven by domestic political problems, not the struggle against the Western economic order.</a:t>
            </a:r>
          </a:p>
          <a:p>
            <a:r>
              <a:rPr lang="en-US" dirty="0"/>
              <a:t>Shah of Iran, who had been installed in American-engineered coup and was seen as puppet of US, was overthrown by supporters of Ayatollah Khomeini.</a:t>
            </a:r>
          </a:p>
          <a:p>
            <a:r>
              <a:rPr lang="en-US" dirty="0"/>
              <a:t>The interruption in Iranian oil production precipitated a spike in global oil prices.</a:t>
            </a:r>
          </a:p>
        </p:txBody>
      </p:sp>
      <p:pic>
        <p:nvPicPr>
          <p:cNvPr id="5" name="Picture 4">
            <a:extLst>
              <a:ext uri="{FF2B5EF4-FFF2-40B4-BE49-F238E27FC236}">
                <a16:creationId xmlns:a16="http://schemas.microsoft.com/office/drawing/2014/main" id="{97BD9E36-8987-B32D-9702-6D1C0FD9D999}"/>
              </a:ext>
            </a:extLst>
          </p:cNvPr>
          <p:cNvPicPr>
            <a:picLocks noChangeAspect="1"/>
          </p:cNvPicPr>
          <p:nvPr/>
        </p:nvPicPr>
        <p:blipFill>
          <a:blip r:embed="rId2"/>
          <a:stretch>
            <a:fillRect/>
          </a:stretch>
        </p:blipFill>
        <p:spPr>
          <a:xfrm>
            <a:off x="1154484" y="3640508"/>
            <a:ext cx="4149035" cy="2755928"/>
          </a:xfrm>
          <a:prstGeom prst="rect">
            <a:avLst/>
          </a:prstGeom>
        </p:spPr>
      </p:pic>
      <p:pic>
        <p:nvPicPr>
          <p:cNvPr id="7" name="Picture 6">
            <a:extLst>
              <a:ext uri="{FF2B5EF4-FFF2-40B4-BE49-F238E27FC236}">
                <a16:creationId xmlns:a16="http://schemas.microsoft.com/office/drawing/2014/main" id="{3E5198F1-1FA2-C6E1-AF66-53DDE757FFB4}"/>
              </a:ext>
            </a:extLst>
          </p:cNvPr>
          <p:cNvPicPr>
            <a:picLocks noChangeAspect="1"/>
          </p:cNvPicPr>
          <p:nvPr/>
        </p:nvPicPr>
        <p:blipFill>
          <a:blip r:embed="rId3"/>
          <a:stretch>
            <a:fillRect/>
          </a:stretch>
        </p:blipFill>
        <p:spPr>
          <a:xfrm>
            <a:off x="6008622" y="3640508"/>
            <a:ext cx="4154665" cy="2755928"/>
          </a:xfrm>
          <a:prstGeom prst="rect">
            <a:avLst/>
          </a:prstGeom>
        </p:spPr>
      </p:pic>
    </p:spTree>
    <p:extLst>
      <p:ext uri="{BB962C8B-B14F-4D97-AF65-F5344CB8AC3E}">
        <p14:creationId xmlns:p14="http://schemas.microsoft.com/office/powerpoint/2010/main" val="59338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7777-C57F-4D41-A56F-3BFE28DFF543}"/>
              </a:ext>
            </a:extLst>
          </p:cNvPr>
          <p:cNvSpPr>
            <a:spLocks noGrp="1"/>
          </p:cNvSpPr>
          <p:nvPr>
            <p:ph type="title"/>
          </p:nvPr>
        </p:nvSpPr>
        <p:spPr>
          <a:xfrm>
            <a:off x="1261872" y="-111319"/>
            <a:ext cx="9692640" cy="1325562"/>
          </a:xfrm>
        </p:spPr>
        <p:txBody>
          <a:bodyPr>
            <a:normAutofit/>
          </a:bodyPr>
          <a:lstStyle/>
          <a:p>
            <a:r>
              <a:rPr lang="en-US" sz="2800" dirty="0"/>
              <a:t>Second Oil Crisis as Death Knell for Third World</a:t>
            </a:r>
          </a:p>
        </p:txBody>
      </p:sp>
      <p:sp>
        <p:nvSpPr>
          <p:cNvPr id="3" name="Content Placeholder 2">
            <a:extLst>
              <a:ext uri="{FF2B5EF4-FFF2-40B4-BE49-F238E27FC236}">
                <a16:creationId xmlns:a16="http://schemas.microsoft.com/office/drawing/2014/main" id="{6A9507A9-C607-4DB1-802F-2801D38CD8AC}"/>
              </a:ext>
            </a:extLst>
          </p:cNvPr>
          <p:cNvSpPr>
            <a:spLocks noGrp="1"/>
          </p:cNvSpPr>
          <p:nvPr>
            <p:ph idx="1"/>
          </p:nvPr>
        </p:nvSpPr>
        <p:spPr>
          <a:xfrm>
            <a:off x="1261872" y="1890584"/>
            <a:ext cx="8595360" cy="4660823"/>
          </a:xfrm>
        </p:spPr>
        <p:txBody>
          <a:bodyPr/>
          <a:lstStyle/>
          <a:p>
            <a:r>
              <a:rPr lang="en-US" dirty="0"/>
              <a:t>Crisis accentuated global economic upheaval of earlier oil crisis, led to neoliberal monetarist policies of Reagan and Thatcher.  </a:t>
            </a:r>
          </a:p>
          <a:p>
            <a:r>
              <a:rPr lang="en-US" dirty="0"/>
              <a:t>Rejection of redistributionist economic proposals made at Cancun conference (1981) effectively ended NIEO hopes.</a:t>
            </a:r>
          </a:p>
          <a:p>
            <a:r>
              <a:rPr lang="en-US" dirty="0"/>
              <a:t>Many non-oil producing developing countries, especially in Africa and Latin America, entered era of economic decline, made worse by neoliberalism’s ‘structural adjustment’ policies.</a:t>
            </a:r>
          </a:p>
          <a:p>
            <a:r>
              <a:rPr lang="en-US" dirty="0"/>
              <a:t>Policies pursued by many Asian countries brought them increasing economic growth, a marked shift from other Third World countries.  This has been the main focus of the project led by Professor Shigeru. </a:t>
            </a:r>
          </a:p>
          <a:p>
            <a:endParaRPr lang="en-US" dirty="0"/>
          </a:p>
          <a:p>
            <a:endParaRPr lang="en-US" dirty="0"/>
          </a:p>
        </p:txBody>
      </p:sp>
    </p:spTree>
    <p:extLst>
      <p:ext uri="{BB962C8B-B14F-4D97-AF65-F5344CB8AC3E}">
        <p14:creationId xmlns:p14="http://schemas.microsoft.com/office/powerpoint/2010/main" val="42951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8EC4-3679-0865-5FA5-5DC124C57BCD}"/>
              </a:ext>
            </a:extLst>
          </p:cNvPr>
          <p:cNvSpPr>
            <a:spLocks noGrp="1"/>
          </p:cNvSpPr>
          <p:nvPr>
            <p:ph type="title"/>
          </p:nvPr>
        </p:nvSpPr>
        <p:spPr>
          <a:xfrm>
            <a:off x="1261872" y="365760"/>
            <a:ext cx="9692640" cy="644174"/>
          </a:xfrm>
        </p:spPr>
        <p:txBody>
          <a:bodyPr>
            <a:normAutofit/>
          </a:bodyPr>
          <a:lstStyle/>
          <a:p>
            <a:r>
              <a:rPr lang="en-US" sz="2800" dirty="0"/>
              <a:t>Political and Ideological Fragmentation of the Third World</a:t>
            </a:r>
          </a:p>
        </p:txBody>
      </p:sp>
      <p:sp>
        <p:nvSpPr>
          <p:cNvPr id="3" name="Content Placeholder 2">
            <a:extLst>
              <a:ext uri="{FF2B5EF4-FFF2-40B4-BE49-F238E27FC236}">
                <a16:creationId xmlns:a16="http://schemas.microsoft.com/office/drawing/2014/main" id="{100EE047-2280-2480-188B-ABAB80ABE495}"/>
              </a:ext>
            </a:extLst>
          </p:cNvPr>
          <p:cNvSpPr>
            <a:spLocks noGrp="1"/>
          </p:cNvSpPr>
          <p:nvPr>
            <p:ph idx="1"/>
          </p:nvPr>
        </p:nvSpPr>
        <p:spPr>
          <a:xfrm>
            <a:off x="1261872" y="1214652"/>
            <a:ext cx="8595360" cy="859837"/>
          </a:xfrm>
        </p:spPr>
        <p:txBody>
          <a:bodyPr>
            <a:normAutofit lnSpcReduction="10000"/>
          </a:bodyPr>
          <a:lstStyle/>
          <a:p>
            <a:r>
              <a:rPr lang="en-US" dirty="0"/>
              <a:t>Evidence of the fragmentation of the Third World after 1979 included the rise of Islamist movements across the Middle East and North Africa, the Iran-Iraq war, the Soviet-Afghan war, and the Sino-Vietnam War. </a:t>
            </a:r>
          </a:p>
        </p:txBody>
      </p:sp>
      <p:pic>
        <p:nvPicPr>
          <p:cNvPr id="5" name="Picture 4">
            <a:extLst>
              <a:ext uri="{FF2B5EF4-FFF2-40B4-BE49-F238E27FC236}">
                <a16:creationId xmlns:a16="http://schemas.microsoft.com/office/drawing/2014/main" id="{90AE7B47-E136-1475-A1C0-F581EF5038A0}"/>
              </a:ext>
            </a:extLst>
          </p:cNvPr>
          <p:cNvPicPr>
            <a:picLocks noChangeAspect="1"/>
          </p:cNvPicPr>
          <p:nvPr/>
        </p:nvPicPr>
        <p:blipFill>
          <a:blip r:embed="rId2"/>
          <a:stretch>
            <a:fillRect/>
          </a:stretch>
        </p:blipFill>
        <p:spPr>
          <a:xfrm>
            <a:off x="1554623" y="2176848"/>
            <a:ext cx="4004929" cy="2242760"/>
          </a:xfrm>
          <a:prstGeom prst="rect">
            <a:avLst/>
          </a:prstGeom>
        </p:spPr>
      </p:pic>
      <p:pic>
        <p:nvPicPr>
          <p:cNvPr id="7" name="Picture 6">
            <a:extLst>
              <a:ext uri="{FF2B5EF4-FFF2-40B4-BE49-F238E27FC236}">
                <a16:creationId xmlns:a16="http://schemas.microsoft.com/office/drawing/2014/main" id="{8BA55C9B-8172-8901-0AB3-D00DC5091772}"/>
              </a:ext>
            </a:extLst>
          </p:cNvPr>
          <p:cNvPicPr>
            <a:picLocks noChangeAspect="1"/>
          </p:cNvPicPr>
          <p:nvPr/>
        </p:nvPicPr>
        <p:blipFill>
          <a:blip r:embed="rId3"/>
          <a:stretch>
            <a:fillRect/>
          </a:stretch>
        </p:blipFill>
        <p:spPr>
          <a:xfrm>
            <a:off x="1693778" y="4521967"/>
            <a:ext cx="3379503" cy="2242761"/>
          </a:xfrm>
          <a:prstGeom prst="rect">
            <a:avLst/>
          </a:prstGeom>
        </p:spPr>
      </p:pic>
      <p:pic>
        <p:nvPicPr>
          <p:cNvPr id="9" name="Picture 8">
            <a:extLst>
              <a:ext uri="{FF2B5EF4-FFF2-40B4-BE49-F238E27FC236}">
                <a16:creationId xmlns:a16="http://schemas.microsoft.com/office/drawing/2014/main" id="{6BA1BCBE-3F54-5C77-3E77-63FC5ED3DD37}"/>
              </a:ext>
            </a:extLst>
          </p:cNvPr>
          <p:cNvPicPr>
            <a:picLocks noChangeAspect="1"/>
          </p:cNvPicPr>
          <p:nvPr/>
        </p:nvPicPr>
        <p:blipFill>
          <a:blip r:embed="rId4"/>
          <a:stretch>
            <a:fillRect/>
          </a:stretch>
        </p:blipFill>
        <p:spPr>
          <a:xfrm>
            <a:off x="5186149" y="3541461"/>
            <a:ext cx="3263559" cy="2248229"/>
          </a:xfrm>
          <a:prstGeom prst="rect">
            <a:avLst/>
          </a:prstGeom>
        </p:spPr>
      </p:pic>
      <p:pic>
        <p:nvPicPr>
          <p:cNvPr id="11" name="Picture 10">
            <a:extLst>
              <a:ext uri="{FF2B5EF4-FFF2-40B4-BE49-F238E27FC236}">
                <a16:creationId xmlns:a16="http://schemas.microsoft.com/office/drawing/2014/main" id="{57F30B14-9437-5AF5-2E5B-A7D2184CD63E}"/>
              </a:ext>
            </a:extLst>
          </p:cNvPr>
          <p:cNvPicPr>
            <a:picLocks noChangeAspect="1"/>
          </p:cNvPicPr>
          <p:nvPr/>
        </p:nvPicPr>
        <p:blipFill>
          <a:blip r:embed="rId5"/>
          <a:stretch>
            <a:fillRect/>
          </a:stretch>
        </p:blipFill>
        <p:spPr>
          <a:xfrm>
            <a:off x="8011236" y="2429086"/>
            <a:ext cx="2997787" cy="4335642"/>
          </a:xfrm>
          <a:prstGeom prst="rect">
            <a:avLst/>
          </a:prstGeom>
        </p:spPr>
      </p:pic>
    </p:spTree>
    <p:extLst>
      <p:ext uri="{BB962C8B-B14F-4D97-AF65-F5344CB8AC3E}">
        <p14:creationId xmlns:p14="http://schemas.microsoft.com/office/powerpoint/2010/main" val="364702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9BED-1E98-4A5A-AAAB-379F031C26BD}"/>
              </a:ext>
            </a:extLst>
          </p:cNvPr>
          <p:cNvSpPr>
            <a:spLocks noGrp="1"/>
          </p:cNvSpPr>
          <p:nvPr>
            <p:ph type="title"/>
          </p:nvPr>
        </p:nvSpPr>
        <p:spPr/>
        <p:txBody>
          <a:bodyPr>
            <a:normAutofit/>
          </a:bodyPr>
          <a:lstStyle/>
          <a:p>
            <a:r>
              <a:rPr lang="en-US" sz="3200" dirty="0"/>
              <a:t>Julius Nyerere</a:t>
            </a:r>
          </a:p>
        </p:txBody>
      </p:sp>
      <p:sp>
        <p:nvSpPr>
          <p:cNvPr id="3" name="Content Placeholder 2">
            <a:extLst>
              <a:ext uri="{FF2B5EF4-FFF2-40B4-BE49-F238E27FC236}">
                <a16:creationId xmlns:a16="http://schemas.microsoft.com/office/drawing/2014/main" id="{53ACB324-1A6D-407E-979D-68548F6E69FE}"/>
              </a:ext>
            </a:extLst>
          </p:cNvPr>
          <p:cNvSpPr>
            <a:spLocks noGrp="1"/>
          </p:cNvSpPr>
          <p:nvPr>
            <p:ph idx="1"/>
          </p:nvPr>
        </p:nvSpPr>
        <p:spPr>
          <a:xfrm>
            <a:off x="1023333" y="3816627"/>
            <a:ext cx="8595360" cy="4351337"/>
          </a:xfrm>
        </p:spPr>
        <p:txBody>
          <a:bodyPr/>
          <a:lstStyle/>
          <a:p>
            <a:r>
              <a:rPr lang="en-US" dirty="0"/>
              <a:t>“The Group of 77 does not have an ideology in common.  Some of us are for a socialism that claims to be ‘scientific,’ others simply socialists, others capitalists, others theocracies, and still others fascists!  And we are not necessarily all friendly with one another: Several countries are today at war with each other.  Our per capita income varies from $100 to $2,000 dollars per year.  Some of us have minerals, others do not; some of us have no access to the sea, while others are surrounded by enormous oceans.  The immediate interests and negotiating priorities of the G77 countries are thus quite different.  There is OPEC, the poorest countries, the Least Developed, the Newly Industrialized, the landlocked, and so on.”</a:t>
            </a:r>
          </a:p>
        </p:txBody>
      </p:sp>
      <p:pic>
        <p:nvPicPr>
          <p:cNvPr id="5" name="Picture 4">
            <a:extLst>
              <a:ext uri="{FF2B5EF4-FFF2-40B4-BE49-F238E27FC236}">
                <a16:creationId xmlns:a16="http://schemas.microsoft.com/office/drawing/2014/main" id="{CD012A28-69E2-4CA3-81DA-2F9C07511850}"/>
              </a:ext>
            </a:extLst>
          </p:cNvPr>
          <p:cNvPicPr>
            <a:picLocks noChangeAspect="1"/>
          </p:cNvPicPr>
          <p:nvPr/>
        </p:nvPicPr>
        <p:blipFill>
          <a:blip r:embed="rId2"/>
          <a:stretch>
            <a:fillRect/>
          </a:stretch>
        </p:blipFill>
        <p:spPr>
          <a:xfrm>
            <a:off x="5273749" y="1220449"/>
            <a:ext cx="3189767" cy="2185329"/>
          </a:xfrm>
          <a:prstGeom prst="rect">
            <a:avLst/>
          </a:prstGeom>
        </p:spPr>
      </p:pic>
    </p:spTree>
    <p:extLst>
      <p:ext uri="{BB962C8B-B14F-4D97-AF65-F5344CB8AC3E}">
        <p14:creationId xmlns:p14="http://schemas.microsoft.com/office/powerpoint/2010/main" val="1905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4116-11FB-8747-AA90-A8202BD68FC2}"/>
              </a:ext>
            </a:extLst>
          </p:cNvPr>
          <p:cNvSpPr>
            <a:spLocks noGrp="1"/>
          </p:cNvSpPr>
          <p:nvPr>
            <p:ph type="title"/>
          </p:nvPr>
        </p:nvSpPr>
        <p:spPr>
          <a:xfrm>
            <a:off x="1261872" y="365760"/>
            <a:ext cx="9692640" cy="925158"/>
          </a:xfrm>
        </p:spPr>
        <p:txBody>
          <a:bodyPr>
            <a:normAutofit/>
          </a:bodyPr>
          <a:lstStyle/>
          <a:p>
            <a:r>
              <a:rPr lang="en-US" sz="3200" dirty="0"/>
              <a:t>                             Conclusions</a:t>
            </a:r>
          </a:p>
        </p:txBody>
      </p:sp>
      <p:sp>
        <p:nvSpPr>
          <p:cNvPr id="3" name="Content Placeholder 2">
            <a:extLst>
              <a:ext uri="{FF2B5EF4-FFF2-40B4-BE49-F238E27FC236}">
                <a16:creationId xmlns:a16="http://schemas.microsoft.com/office/drawing/2014/main" id="{EBD62E1B-09F5-FE0C-74A2-FB20309E2A69}"/>
              </a:ext>
            </a:extLst>
          </p:cNvPr>
          <p:cNvSpPr>
            <a:spLocks noGrp="1"/>
          </p:cNvSpPr>
          <p:nvPr>
            <p:ph idx="1"/>
          </p:nvPr>
        </p:nvSpPr>
        <p:spPr/>
        <p:txBody>
          <a:bodyPr/>
          <a:lstStyle/>
          <a:p>
            <a:r>
              <a:rPr lang="en-US" dirty="0"/>
              <a:t>Oil crises of the 1970s were integral to the Third World project.  These crises were in part a legacy of European colonialism and decolonization’s failure to resolve the ongoing inequalities in the international economic order.</a:t>
            </a:r>
          </a:p>
          <a:p>
            <a:r>
              <a:rPr lang="en-US" dirty="0"/>
              <a:t>The 1973-74 oil crisis was a manifestation of Third World countries’ determination to assert their sovereign rights of the natural resources within their borders.  It inspired efforts to pursue a New International Economic Order.</a:t>
            </a:r>
          </a:p>
          <a:p>
            <a:r>
              <a:rPr lang="en-US" dirty="0"/>
              <a:t>The first oil crisis also exposed the different interests and ideologies of developing countries.  The second oil crisis in 1979 accentuated these differences and undermined the Third World project.</a:t>
            </a:r>
          </a:p>
          <a:p>
            <a:endParaRPr lang="en-US" dirty="0"/>
          </a:p>
          <a:p>
            <a:endParaRPr lang="en-US" dirty="0"/>
          </a:p>
        </p:txBody>
      </p:sp>
    </p:spTree>
    <p:extLst>
      <p:ext uri="{BB962C8B-B14F-4D97-AF65-F5344CB8AC3E}">
        <p14:creationId xmlns:p14="http://schemas.microsoft.com/office/powerpoint/2010/main" val="391029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6CEA-E2CE-4AF8-911C-157152295498}"/>
              </a:ext>
            </a:extLst>
          </p:cNvPr>
          <p:cNvSpPr>
            <a:spLocks noGrp="1"/>
          </p:cNvSpPr>
          <p:nvPr>
            <p:ph type="title"/>
          </p:nvPr>
        </p:nvSpPr>
        <p:spPr>
          <a:xfrm>
            <a:off x="986292" y="972457"/>
            <a:ext cx="9154170" cy="3259574"/>
          </a:xfrm>
        </p:spPr>
        <p:txBody>
          <a:bodyPr>
            <a:normAutofit fontScale="90000"/>
          </a:bodyPr>
          <a:lstStyle/>
          <a:p>
            <a:r>
              <a:rPr lang="en-US" sz="3600" dirty="0"/>
              <a:t>The Third World as a Postcolonial Project</a:t>
            </a:r>
            <a:br>
              <a:rPr lang="en-US" sz="3600" dirty="0"/>
            </a:br>
            <a:br>
              <a:rPr lang="en-US" sz="3600" dirty="0"/>
            </a:br>
            <a:r>
              <a:rPr lang="en-US" sz="2400" dirty="0"/>
              <a:t>“The Third World was not a place.  It was a project.”</a:t>
            </a:r>
            <a:br>
              <a:rPr lang="en-US" sz="2400" dirty="0"/>
            </a:br>
            <a:br>
              <a:rPr lang="en-US" sz="2400" dirty="0"/>
            </a:br>
            <a:r>
              <a:rPr lang="en-US" sz="2000" dirty="0"/>
              <a:t>Vijay </a:t>
            </a:r>
            <a:r>
              <a:rPr lang="en-US" sz="2000" dirty="0" err="1"/>
              <a:t>Prashad</a:t>
            </a:r>
            <a:r>
              <a:rPr lang="en-US" sz="2000" dirty="0"/>
              <a:t>, </a:t>
            </a:r>
            <a:r>
              <a:rPr lang="en-US" sz="2000" i="1" dirty="0"/>
              <a:t>The Darker Nations: A People’s History of the Third World </a:t>
            </a:r>
            <a:br>
              <a:rPr lang="en-US" sz="3100" dirty="0"/>
            </a:br>
            <a:br>
              <a:rPr lang="en-US" sz="3600" dirty="0"/>
            </a:br>
            <a:br>
              <a:rPr lang="en-US" sz="3600" dirty="0"/>
            </a:br>
            <a:endParaRPr lang="en-US" sz="3600" dirty="0"/>
          </a:p>
        </p:txBody>
      </p:sp>
      <p:pic>
        <p:nvPicPr>
          <p:cNvPr id="5" name="Content Placeholder 4">
            <a:extLst>
              <a:ext uri="{FF2B5EF4-FFF2-40B4-BE49-F238E27FC236}">
                <a16:creationId xmlns:a16="http://schemas.microsoft.com/office/drawing/2014/main" id="{E1D4D5AB-A6DE-42F5-B03F-C5CD078A8482}"/>
              </a:ext>
            </a:extLst>
          </p:cNvPr>
          <p:cNvPicPr>
            <a:picLocks noGrp="1" noChangeAspect="1"/>
          </p:cNvPicPr>
          <p:nvPr>
            <p:ph idx="1"/>
          </p:nvPr>
        </p:nvPicPr>
        <p:blipFill>
          <a:blip r:embed="rId2"/>
          <a:stretch>
            <a:fillRect/>
          </a:stretch>
        </p:blipFill>
        <p:spPr>
          <a:xfrm>
            <a:off x="986292" y="3429000"/>
            <a:ext cx="8594725" cy="3106057"/>
          </a:xfrm>
        </p:spPr>
      </p:pic>
    </p:spTree>
    <p:extLst>
      <p:ext uri="{BB962C8B-B14F-4D97-AF65-F5344CB8AC3E}">
        <p14:creationId xmlns:p14="http://schemas.microsoft.com/office/powerpoint/2010/main" val="74418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B0DB-8BD7-3D0C-B6F6-AFC34BFC5770}"/>
              </a:ext>
            </a:extLst>
          </p:cNvPr>
          <p:cNvSpPr>
            <a:spLocks noGrp="1"/>
          </p:cNvSpPr>
          <p:nvPr>
            <p:ph type="title"/>
          </p:nvPr>
        </p:nvSpPr>
        <p:spPr/>
        <p:txBody>
          <a:bodyPr>
            <a:normAutofit fontScale="90000"/>
          </a:bodyPr>
          <a:lstStyle/>
          <a:p>
            <a:r>
              <a:rPr lang="en-US" sz="3200" dirty="0"/>
              <a:t>Postwar Decolonization: The Retreat of European Empires and the Global Proliferation of Nation-States</a:t>
            </a:r>
          </a:p>
        </p:txBody>
      </p:sp>
      <p:sp>
        <p:nvSpPr>
          <p:cNvPr id="3" name="Content Placeholder 2">
            <a:extLst>
              <a:ext uri="{FF2B5EF4-FFF2-40B4-BE49-F238E27FC236}">
                <a16:creationId xmlns:a16="http://schemas.microsoft.com/office/drawing/2014/main" id="{6B99F89B-4396-5EB2-0879-CA74A146C806}"/>
              </a:ext>
            </a:extLst>
          </p:cNvPr>
          <p:cNvSpPr>
            <a:spLocks noGrp="1"/>
          </p:cNvSpPr>
          <p:nvPr>
            <p:ph idx="1"/>
          </p:nvPr>
        </p:nvSpPr>
        <p:spPr>
          <a:xfrm>
            <a:off x="1261871" y="2039815"/>
            <a:ext cx="9312344" cy="1582616"/>
          </a:xfrm>
        </p:spPr>
        <p:txBody>
          <a:bodyPr/>
          <a:lstStyle/>
          <a:p>
            <a:r>
              <a:rPr lang="en-US" sz="2000" dirty="0"/>
              <a:t>Member states of the United Nations: </a:t>
            </a:r>
            <a:r>
              <a:rPr lang="en-US" dirty="0"/>
              <a:t>51 (1945); 127 (1970); 154 (1980)</a:t>
            </a:r>
          </a:p>
          <a:p>
            <a:r>
              <a:rPr lang="en-US" dirty="0"/>
              <a:t>Most of new member states were drawn from Africa, Asia, the Caribbean, Latin America, the Middle East, and the South Pacific—i.e., the Third World.</a:t>
            </a:r>
          </a:p>
        </p:txBody>
      </p:sp>
      <p:pic>
        <p:nvPicPr>
          <p:cNvPr id="5" name="Picture 4">
            <a:extLst>
              <a:ext uri="{FF2B5EF4-FFF2-40B4-BE49-F238E27FC236}">
                <a16:creationId xmlns:a16="http://schemas.microsoft.com/office/drawing/2014/main" id="{7249C50F-F79E-5A5F-ABE8-0B406725E156}"/>
              </a:ext>
            </a:extLst>
          </p:cNvPr>
          <p:cNvPicPr>
            <a:picLocks noChangeAspect="1"/>
          </p:cNvPicPr>
          <p:nvPr/>
        </p:nvPicPr>
        <p:blipFill>
          <a:blip r:embed="rId2"/>
          <a:stretch>
            <a:fillRect/>
          </a:stretch>
        </p:blipFill>
        <p:spPr>
          <a:xfrm>
            <a:off x="1691536" y="3645874"/>
            <a:ext cx="8310785" cy="2977661"/>
          </a:xfrm>
          <a:prstGeom prst="rect">
            <a:avLst/>
          </a:prstGeom>
        </p:spPr>
      </p:pic>
    </p:spTree>
    <p:extLst>
      <p:ext uri="{BB962C8B-B14F-4D97-AF65-F5344CB8AC3E}">
        <p14:creationId xmlns:p14="http://schemas.microsoft.com/office/powerpoint/2010/main" val="36941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7EAF5-7F79-4BF3-8D09-7BBD23467CFA}"/>
              </a:ext>
            </a:extLst>
          </p:cNvPr>
          <p:cNvSpPr>
            <a:spLocks noGrp="1"/>
          </p:cNvSpPr>
          <p:nvPr>
            <p:ph type="title"/>
          </p:nvPr>
        </p:nvSpPr>
        <p:spPr>
          <a:xfrm>
            <a:off x="1113183" y="365760"/>
            <a:ext cx="9841329" cy="1052223"/>
          </a:xfrm>
        </p:spPr>
        <p:txBody>
          <a:bodyPr>
            <a:normAutofit/>
          </a:bodyPr>
          <a:lstStyle/>
          <a:p>
            <a:r>
              <a:rPr lang="en-US" sz="2800" dirty="0"/>
              <a:t>Colonialism’s Last Gasp: Decolonization and the Challenge to Settler Colonialism in the 1970s</a:t>
            </a:r>
          </a:p>
        </p:txBody>
      </p:sp>
      <p:sp>
        <p:nvSpPr>
          <p:cNvPr id="6" name="Content Placeholder 5">
            <a:extLst>
              <a:ext uri="{FF2B5EF4-FFF2-40B4-BE49-F238E27FC236}">
                <a16:creationId xmlns:a16="http://schemas.microsoft.com/office/drawing/2014/main" id="{A40DD444-1995-4A10-A974-6A20EA079B26}"/>
              </a:ext>
            </a:extLst>
          </p:cNvPr>
          <p:cNvSpPr>
            <a:spLocks noGrp="1"/>
          </p:cNvSpPr>
          <p:nvPr>
            <p:ph idx="1"/>
          </p:nvPr>
        </p:nvSpPr>
        <p:spPr>
          <a:xfrm>
            <a:off x="1261871" y="1676400"/>
            <a:ext cx="8808251" cy="1981200"/>
          </a:xfrm>
        </p:spPr>
        <p:txBody>
          <a:bodyPr/>
          <a:lstStyle/>
          <a:p>
            <a:r>
              <a:rPr lang="en-US" sz="2000" dirty="0"/>
              <a:t>Britain, France, the Netherlands, and Belgium had relinquished most or all of their colonial possessions by the early 1970s.  The only notable exception was Portugal, which saw its colonial empire collapse in 1974.</a:t>
            </a:r>
          </a:p>
          <a:p>
            <a:r>
              <a:rPr lang="en-US" sz="2000" dirty="0"/>
              <a:t>Settler colonialism in Rhodesia, South Africa, and Israel became major targets of international condemnation in the 1970s.</a:t>
            </a:r>
          </a:p>
        </p:txBody>
      </p:sp>
      <p:pic>
        <p:nvPicPr>
          <p:cNvPr id="3" name="Picture 2">
            <a:extLst>
              <a:ext uri="{FF2B5EF4-FFF2-40B4-BE49-F238E27FC236}">
                <a16:creationId xmlns:a16="http://schemas.microsoft.com/office/drawing/2014/main" id="{2CB907F4-26CD-4508-96BD-B6D0140235D9}"/>
              </a:ext>
            </a:extLst>
          </p:cNvPr>
          <p:cNvPicPr>
            <a:picLocks noChangeAspect="1"/>
          </p:cNvPicPr>
          <p:nvPr/>
        </p:nvPicPr>
        <p:blipFill>
          <a:blip r:embed="rId2"/>
          <a:stretch>
            <a:fillRect/>
          </a:stretch>
        </p:blipFill>
        <p:spPr>
          <a:xfrm>
            <a:off x="1404773" y="3657600"/>
            <a:ext cx="3940949" cy="2785332"/>
          </a:xfrm>
          <a:prstGeom prst="rect">
            <a:avLst/>
          </a:prstGeom>
        </p:spPr>
      </p:pic>
      <p:pic>
        <p:nvPicPr>
          <p:cNvPr id="7" name="Picture 6">
            <a:extLst>
              <a:ext uri="{FF2B5EF4-FFF2-40B4-BE49-F238E27FC236}">
                <a16:creationId xmlns:a16="http://schemas.microsoft.com/office/drawing/2014/main" id="{960DC5D8-0FC3-6C31-5177-C8277029D446}"/>
              </a:ext>
            </a:extLst>
          </p:cNvPr>
          <p:cNvPicPr>
            <a:picLocks noChangeAspect="1"/>
          </p:cNvPicPr>
          <p:nvPr/>
        </p:nvPicPr>
        <p:blipFill>
          <a:blip r:embed="rId3"/>
          <a:stretch>
            <a:fillRect/>
          </a:stretch>
        </p:blipFill>
        <p:spPr>
          <a:xfrm>
            <a:off x="6018821" y="3657600"/>
            <a:ext cx="4048625" cy="2785332"/>
          </a:xfrm>
          <a:prstGeom prst="rect">
            <a:avLst/>
          </a:prstGeom>
        </p:spPr>
      </p:pic>
    </p:spTree>
    <p:extLst>
      <p:ext uri="{BB962C8B-B14F-4D97-AF65-F5344CB8AC3E}">
        <p14:creationId xmlns:p14="http://schemas.microsoft.com/office/powerpoint/2010/main" val="228366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5233-6903-4EF0-B8CF-F167C2334506}"/>
              </a:ext>
            </a:extLst>
          </p:cNvPr>
          <p:cNvSpPr>
            <a:spLocks noGrp="1"/>
          </p:cNvSpPr>
          <p:nvPr>
            <p:ph type="title"/>
          </p:nvPr>
        </p:nvSpPr>
        <p:spPr>
          <a:xfrm>
            <a:off x="2129380" y="365760"/>
            <a:ext cx="6791882" cy="1325562"/>
          </a:xfrm>
        </p:spPr>
        <p:txBody>
          <a:bodyPr>
            <a:normAutofit/>
          </a:bodyPr>
          <a:lstStyle/>
          <a:p>
            <a:r>
              <a:rPr lang="en-US" sz="3200" dirty="0"/>
              <a:t>The Rise of the Third World Project: </a:t>
            </a:r>
            <a:br>
              <a:rPr lang="en-US" sz="3200" dirty="0"/>
            </a:br>
            <a:r>
              <a:rPr lang="en-US" sz="3200" dirty="0"/>
              <a:t>               Institution-Building</a:t>
            </a:r>
          </a:p>
        </p:txBody>
      </p:sp>
      <p:sp>
        <p:nvSpPr>
          <p:cNvPr id="3" name="Content Placeholder 2">
            <a:extLst>
              <a:ext uri="{FF2B5EF4-FFF2-40B4-BE49-F238E27FC236}">
                <a16:creationId xmlns:a16="http://schemas.microsoft.com/office/drawing/2014/main" id="{098E9378-E33F-4B6E-9BA8-E9D03AF259AE}"/>
              </a:ext>
            </a:extLst>
          </p:cNvPr>
          <p:cNvSpPr>
            <a:spLocks noGrp="1"/>
          </p:cNvSpPr>
          <p:nvPr>
            <p:ph idx="1"/>
          </p:nvPr>
        </p:nvSpPr>
        <p:spPr>
          <a:xfrm>
            <a:off x="1261872" y="1781908"/>
            <a:ext cx="8595360" cy="3552092"/>
          </a:xfrm>
        </p:spPr>
        <p:txBody>
          <a:bodyPr>
            <a:normAutofit/>
          </a:bodyPr>
          <a:lstStyle/>
          <a:p>
            <a:r>
              <a:rPr lang="en-US" sz="2000" dirty="0"/>
              <a:t>Bandung Conference (1955): hosted by Indonesia’s Sukarno, it attracted 29 African and Asian states.</a:t>
            </a:r>
          </a:p>
          <a:p>
            <a:r>
              <a:rPr lang="en-US" sz="2000" dirty="0"/>
              <a:t>Non-Aligned Movement (1956): founded by Josip Tito (Yugoslavia), Jawaharlal Nehru (India), Kwame Nkrumah (Ghana), Sukarno (Indonesia), and Gama Abdul Nasser (Egypt) </a:t>
            </a:r>
          </a:p>
          <a:p>
            <a:r>
              <a:rPr lang="en-US" sz="2000" dirty="0"/>
              <a:t>OPEC (1960): original member states were Iran, Iraq, Kuwait, Saudi Arabia, and Venezuela</a:t>
            </a:r>
          </a:p>
          <a:p>
            <a:r>
              <a:rPr lang="en-US" sz="2000" dirty="0"/>
              <a:t>OAU (1963)</a:t>
            </a:r>
          </a:p>
          <a:p>
            <a:r>
              <a:rPr lang="en-US" sz="2000" dirty="0"/>
              <a:t>OAPEC (1968)</a:t>
            </a:r>
          </a:p>
        </p:txBody>
      </p:sp>
      <p:pic>
        <p:nvPicPr>
          <p:cNvPr id="5" name="Picture 4">
            <a:extLst>
              <a:ext uri="{FF2B5EF4-FFF2-40B4-BE49-F238E27FC236}">
                <a16:creationId xmlns:a16="http://schemas.microsoft.com/office/drawing/2014/main" id="{DA5465BB-DAA4-8CDA-21E2-4B9F0197B135}"/>
              </a:ext>
            </a:extLst>
          </p:cNvPr>
          <p:cNvPicPr>
            <a:picLocks noChangeAspect="1"/>
          </p:cNvPicPr>
          <p:nvPr/>
        </p:nvPicPr>
        <p:blipFill>
          <a:blip r:embed="rId2"/>
          <a:stretch>
            <a:fillRect/>
          </a:stretch>
        </p:blipFill>
        <p:spPr>
          <a:xfrm>
            <a:off x="4285272" y="4371339"/>
            <a:ext cx="4882174" cy="2433800"/>
          </a:xfrm>
          <a:prstGeom prst="rect">
            <a:avLst/>
          </a:prstGeom>
        </p:spPr>
      </p:pic>
    </p:spTree>
    <p:extLst>
      <p:ext uri="{BB962C8B-B14F-4D97-AF65-F5344CB8AC3E}">
        <p14:creationId xmlns:p14="http://schemas.microsoft.com/office/powerpoint/2010/main" val="47191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FCC6-D1E9-E331-9819-9377E736A479}"/>
              </a:ext>
            </a:extLst>
          </p:cNvPr>
          <p:cNvSpPr>
            <a:spLocks noGrp="1"/>
          </p:cNvSpPr>
          <p:nvPr>
            <p:ph type="title"/>
          </p:nvPr>
        </p:nvSpPr>
        <p:spPr>
          <a:xfrm>
            <a:off x="1261872" y="187570"/>
            <a:ext cx="9692640" cy="1148862"/>
          </a:xfrm>
        </p:spPr>
        <p:txBody>
          <a:bodyPr>
            <a:normAutofit/>
          </a:bodyPr>
          <a:lstStyle/>
          <a:p>
            <a:r>
              <a:rPr lang="en-US" sz="3200" dirty="0"/>
              <a:t>                        UN General Assembly:</a:t>
            </a:r>
            <a:br>
              <a:rPr lang="en-US" sz="3200" dirty="0"/>
            </a:br>
            <a:r>
              <a:rPr lang="en-US" sz="3200" dirty="0"/>
              <a:t>                Forum for Third World Issues</a:t>
            </a:r>
          </a:p>
        </p:txBody>
      </p:sp>
      <p:sp>
        <p:nvSpPr>
          <p:cNvPr id="3" name="Content Placeholder 2">
            <a:extLst>
              <a:ext uri="{FF2B5EF4-FFF2-40B4-BE49-F238E27FC236}">
                <a16:creationId xmlns:a16="http://schemas.microsoft.com/office/drawing/2014/main" id="{63D6C6B4-06E6-0399-BC91-17113046DEA5}"/>
              </a:ext>
            </a:extLst>
          </p:cNvPr>
          <p:cNvSpPr>
            <a:spLocks noGrp="1"/>
          </p:cNvSpPr>
          <p:nvPr>
            <p:ph idx="1"/>
          </p:nvPr>
        </p:nvSpPr>
        <p:spPr>
          <a:xfrm>
            <a:off x="1261872" y="1448025"/>
            <a:ext cx="8595360" cy="2408867"/>
          </a:xfrm>
        </p:spPr>
        <p:txBody>
          <a:bodyPr/>
          <a:lstStyle/>
          <a:p>
            <a:r>
              <a:rPr lang="en-US" dirty="0"/>
              <a:t>Resolution 1514 (1960): Declaration on the Granting of Independence to Colonial Countries and Peoples</a:t>
            </a:r>
          </a:p>
          <a:p>
            <a:r>
              <a:rPr lang="en-US" dirty="0"/>
              <a:t>Resolution 1803 (1963): Declaration of Permanent Sovereignty over Natural Resources</a:t>
            </a:r>
          </a:p>
          <a:p>
            <a:r>
              <a:rPr lang="en-US" dirty="0"/>
              <a:t>UN Conference for Trade and Development (1964)—UNCTAD</a:t>
            </a:r>
          </a:p>
          <a:p>
            <a:r>
              <a:rPr lang="en-US" dirty="0"/>
              <a:t>Group of 77 (1964)—G77</a:t>
            </a:r>
          </a:p>
          <a:p>
            <a:endParaRPr lang="en-US" dirty="0"/>
          </a:p>
        </p:txBody>
      </p:sp>
      <p:pic>
        <p:nvPicPr>
          <p:cNvPr id="5" name="Picture 4">
            <a:extLst>
              <a:ext uri="{FF2B5EF4-FFF2-40B4-BE49-F238E27FC236}">
                <a16:creationId xmlns:a16="http://schemas.microsoft.com/office/drawing/2014/main" id="{106227B1-3964-E2FF-4B3F-B6C98F037340}"/>
              </a:ext>
            </a:extLst>
          </p:cNvPr>
          <p:cNvPicPr>
            <a:picLocks noChangeAspect="1"/>
          </p:cNvPicPr>
          <p:nvPr/>
        </p:nvPicPr>
        <p:blipFill>
          <a:blip r:embed="rId2"/>
          <a:stretch>
            <a:fillRect/>
          </a:stretch>
        </p:blipFill>
        <p:spPr>
          <a:xfrm>
            <a:off x="3001107" y="4071696"/>
            <a:ext cx="4865078" cy="2737114"/>
          </a:xfrm>
          <a:prstGeom prst="rect">
            <a:avLst/>
          </a:prstGeom>
        </p:spPr>
      </p:pic>
    </p:spTree>
    <p:extLst>
      <p:ext uri="{BB962C8B-B14F-4D97-AF65-F5344CB8AC3E}">
        <p14:creationId xmlns:p14="http://schemas.microsoft.com/office/powerpoint/2010/main" val="388231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F751-3C40-43C4-9AF2-6A3F18459B91}"/>
              </a:ext>
            </a:extLst>
          </p:cNvPr>
          <p:cNvSpPr>
            <a:spLocks noGrp="1"/>
          </p:cNvSpPr>
          <p:nvPr>
            <p:ph type="title"/>
          </p:nvPr>
        </p:nvSpPr>
        <p:spPr>
          <a:xfrm>
            <a:off x="1261872" y="365760"/>
            <a:ext cx="9692640" cy="1027611"/>
          </a:xfrm>
        </p:spPr>
        <p:txBody>
          <a:bodyPr>
            <a:normAutofit fontScale="90000"/>
          </a:bodyPr>
          <a:lstStyle/>
          <a:p>
            <a:pPr algn="ctr"/>
            <a:r>
              <a:rPr lang="en-US" sz="4000" dirty="0"/>
              <a:t>First Oil Crisis (1973-74): Culmination of Third World Solidarity?</a:t>
            </a:r>
          </a:p>
        </p:txBody>
      </p:sp>
      <p:sp>
        <p:nvSpPr>
          <p:cNvPr id="3" name="Content Placeholder 2">
            <a:extLst>
              <a:ext uri="{FF2B5EF4-FFF2-40B4-BE49-F238E27FC236}">
                <a16:creationId xmlns:a16="http://schemas.microsoft.com/office/drawing/2014/main" id="{E771F5D8-8978-46EF-A21D-C08AB5A8FFF3}"/>
              </a:ext>
            </a:extLst>
          </p:cNvPr>
          <p:cNvSpPr>
            <a:spLocks noGrp="1"/>
          </p:cNvSpPr>
          <p:nvPr>
            <p:ph idx="1"/>
          </p:nvPr>
        </p:nvSpPr>
        <p:spPr>
          <a:xfrm>
            <a:off x="1261872" y="2420982"/>
            <a:ext cx="8595360" cy="3651571"/>
          </a:xfrm>
        </p:spPr>
        <p:txBody>
          <a:bodyPr>
            <a:normAutofit fontScale="92500" lnSpcReduction="20000"/>
          </a:bodyPr>
          <a:lstStyle/>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Yom Kippur War (October 1973) precipitated oil embargo on US and allies by OAPEC, oil price hike by OPEC.  </a:t>
            </a:r>
          </a:p>
        </p:txBody>
      </p:sp>
      <p:pic>
        <p:nvPicPr>
          <p:cNvPr id="5" name="Picture 4">
            <a:extLst>
              <a:ext uri="{FF2B5EF4-FFF2-40B4-BE49-F238E27FC236}">
                <a16:creationId xmlns:a16="http://schemas.microsoft.com/office/drawing/2014/main" id="{F1F624C4-6B4F-4C89-B26E-A07A1DF59284}"/>
              </a:ext>
            </a:extLst>
          </p:cNvPr>
          <p:cNvPicPr>
            <a:picLocks noChangeAspect="1"/>
          </p:cNvPicPr>
          <p:nvPr/>
        </p:nvPicPr>
        <p:blipFill>
          <a:blip r:embed="rId2"/>
          <a:stretch>
            <a:fillRect/>
          </a:stretch>
        </p:blipFill>
        <p:spPr>
          <a:xfrm>
            <a:off x="3778406" y="1393371"/>
            <a:ext cx="4635188" cy="3481730"/>
          </a:xfrm>
          <a:prstGeom prst="rect">
            <a:avLst/>
          </a:prstGeom>
        </p:spPr>
      </p:pic>
    </p:spTree>
    <p:extLst>
      <p:ext uri="{BB962C8B-B14F-4D97-AF65-F5344CB8AC3E}">
        <p14:creationId xmlns:p14="http://schemas.microsoft.com/office/powerpoint/2010/main" val="334333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7848-B305-168A-5B8C-617E92211B55}"/>
              </a:ext>
            </a:extLst>
          </p:cNvPr>
          <p:cNvSpPr>
            <a:spLocks noGrp="1"/>
          </p:cNvSpPr>
          <p:nvPr>
            <p:ph type="title"/>
          </p:nvPr>
        </p:nvSpPr>
        <p:spPr>
          <a:xfrm>
            <a:off x="515815" y="365760"/>
            <a:ext cx="10438697" cy="1325562"/>
          </a:xfrm>
        </p:spPr>
        <p:txBody>
          <a:bodyPr>
            <a:normAutofit/>
          </a:bodyPr>
          <a:lstStyle/>
          <a:p>
            <a:r>
              <a:rPr lang="en-US" sz="2800" dirty="0"/>
              <a:t>                           </a:t>
            </a:r>
            <a:r>
              <a:rPr lang="en-US" sz="3200" dirty="0"/>
              <a:t>Frustration in the First World: </a:t>
            </a:r>
            <a:br>
              <a:rPr lang="en-US" sz="3200" dirty="0"/>
            </a:br>
            <a:r>
              <a:rPr lang="en-US" sz="3200" dirty="0"/>
              <a:t>                  colonial conquest is no longer an option</a:t>
            </a:r>
          </a:p>
        </p:txBody>
      </p:sp>
      <p:sp>
        <p:nvSpPr>
          <p:cNvPr id="3" name="Content Placeholder 2">
            <a:extLst>
              <a:ext uri="{FF2B5EF4-FFF2-40B4-BE49-F238E27FC236}">
                <a16:creationId xmlns:a16="http://schemas.microsoft.com/office/drawing/2014/main" id="{76855BA4-CF3C-A090-6DB4-5B2E8A6919B9}"/>
              </a:ext>
            </a:extLst>
          </p:cNvPr>
          <p:cNvSpPr>
            <a:spLocks noGrp="1"/>
          </p:cNvSpPr>
          <p:nvPr>
            <p:ph idx="1"/>
          </p:nvPr>
        </p:nvSpPr>
        <p:spPr>
          <a:xfrm>
            <a:off x="668215" y="2227385"/>
            <a:ext cx="5427785" cy="3952752"/>
          </a:xfrm>
        </p:spPr>
        <p:txBody>
          <a:bodyPr>
            <a:normAutofit/>
          </a:bodyPr>
          <a:lstStyle/>
          <a:p>
            <a:r>
              <a:rPr lang="en-US" sz="2000" dirty="0"/>
              <a:t>“I know what would have happened in the nineteenth century. But we can’t do it. The idea that a Bedouin kingdom would hold up Western Europe and the United States would have been absolutely inconceivable. They would have landed, they would have divided up the oil fields, and they would have solved the problem…. That would have been done. And I am note even sure that this is so insane. But that obviously we cannot do.”</a:t>
            </a:r>
          </a:p>
          <a:p>
            <a:r>
              <a:rPr lang="en-US" sz="2000" dirty="0"/>
              <a:t>Henry Kissinger, October 19, 1973.</a:t>
            </a:r>
          </a:p>
        </p:txBody>
      </p:sp>
      <p:pic>
        <p:nvPicPr>
          <p:cNvPr id="5" name="Picture 4">
            <a:extLst>
              <a:ext uri="{FF2B5EF4-FFF2-40B4-BE49-F238E27FC236}">
                <a16:creationId xmlns:a16="http://schemas.microsoft.com/office/drawing/2014/main" id="{1BC33640-DD4C-5E78-5A21-80754A1686EF}"/>
              </a:ext>
            </a:extLst>
          </p:cNvPr>
          <p:cNvPicPr>
            <a:picLocks noChangeAspect="1"/>
          </p:cNvPicPr>
          <p:nvPr/>
        </p:nvPicPr>
        <p:blipFill>
          <a:blip r:embed="rId2"/>
          <a:stretch>
            <a:fillRect/>
          </a:stretch>
        </p:blipFill>
        <p:spPr>
          <a:xfrm>
            <a:off x="6435176" y="2227385"/>
            <a:ext cx="3942458" cy="4431323"/>
          </a:xfrm>
          <a:prstGeom prst="rect">
            <a:avLst/>
          </a:prstGeom>
        </p:spPr>
      </p:pic>
    </p:spTree>
    <p:extLst>
      <p:ext uri="{BB962C8B-B14F-4D97-AF65-F5344CB8AC3E}">
        <p14:creationId xmlns:p14="http://schemas.microsoft.com/office/powerpoint/2010/main" val="69682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58B9-918A-896D-3CBA-5933A8A7FAD0}"/>
              </a:ext>
            </a:extLst>
          </p:cNvPr>
          <p:cNvSpPr>
            <a:spLocks noGrp="1"/>
          </p:cNvSpPr>
          <p:nvPr>
            <p:ph type="title"/>
          </p:nvPr>
        </p:nvSpPr>
        <p:spPr>
          <a:xfrm>
            <a:off x="1261872" y="365760"/>
            <a:ext cx="9692640" cy="747932"/>
          </a:xfrm>
        </p:spPr>
        <p:txBody>
          <a:bodyPr>
            <a:normAutofit/>
          </a:bodyPr>
          <a:lstStyle/>
          <a:p>
            <a:r>
              <a:rPr lang="en-US" sz="3200" dirty="0" err="1"/>
              <a:t>Houari</a:t>
            </a:r>
            <a:r>
              <a:rPr lang="en-US" sz="3200" dirty="0"/>
              <a:t> Boumediene and “</a:t>
            </a:r>
            <a:r>
              <a:rPr lang="en-US" sz="3200" dirty="0" err="1"/>
              <a:t>Boumedienomics</a:t>
            </a:r>
            <a:r>
              <a:rPr lang="en-US" sz="3200" dirty="0"/>
              <a:t>”</a:t>
            </a:r>
          </a:p>
        </p:txBody>
      </p:sp>
      <p:sp>
        <p:nvSpPr>
          <p:cNvPr id="3" name="Content Placeholder 2">
            <a:extLst>
              <a:ext uri="{FF2B5EF4-FFF2-40B4-BE49-F238E27FC236}">
                <a16:creationId xmlns:a16="http://schemas.microsoft.com/office/drawing/2014/main" id="{1C90A1CA-7AEB-A0AB-A493-940B980F370A}"/>
              </a:ext>
            </a:extLst>
          </p:cNvPr>
          <p:cNvSpPr>
            <a:spLocks noGrp="1"/>
          </p:cNvSpPr>
          <p:nvPr>
            <p:ph idx="1"/>
          </p:nvPr>
        </p:nvSpPr>
        <p:spPr>
          <a:xfrm>
            <a:off x="316524" y="1559168"/>
            <a:ext cx="6541476" cy="4620969"/>
          </a:xfrm>
        </p:spPr>
        <p:txBody>
          <a:bodyPr/>
          <a:lstStyle/>
          <a:p>
            <a:r>
              <a:rPr lang="en-US" dirty="0"/>
              <a:t>President of Algeria (1965-1978)</a:t>
            </a:r>
          </a:p>
          <a:p>
            <a:r>
              <a:rPr lang="en-US" dirty="0"/>
              <a:t>President of Non-Alignment Movement (1973)</a:t>
            </a:r>
          </a:p>
          <a:p>
            <a:r>
              <a:rPr lang="en-US" dirty="0"/>
              <a:t>Secretary-General of OPEC (1973)</a:t>
            </a:r>
          </a:p>
          <a:p>
            <a:r>
              <a:rPr lang="en-US" dirty="0"/>
              <a:t>Keynote speaker at UN General Assembly session (1974)</a:t>
            </a:r>
          </a:p>
          <a:p>
            <a:r>
              <a:rPr lang="en-US" dirty="0"/>
              <a:t>US State Department characterized him as a “major figure of the Third World.”</a:t>
            </a:r>
          </a:p>
          <a:p>
            <a:endParaRPr lang="en-US" dirty="0"/>
          </a:p>
        </p:txBody>
      </p:sp>
      <p:pic>
        <p:nvPicPr>
          <p:cNvPr id="5" name="Picture 4">
            <a:extLst>
              <a:ext uri="{FF2B5EF4-FFF2-40B4-BE49-F238E27FC236}">
                <a16:creationId xmlns:a16="http://schemas.microsoft.com/office/drawing/2014/main" id="{2828C340-FDB7-8B60-0E3A-BFD6BA70EB8F}"/>
              </a:ext>
            </a:extLst>
          </p:cNvPr>
          <p:cNvPicPr>
            <a:picLocks noChangeAspect="1"/>
          </p:cNvPicPr>
          <p:nvPr/>
        </p:nvPicPr>
        <p:blipFill>
          <a:blip r:embed="rId2"/>
          <a:stretch>
            <a:fillRect/>
          </a:stretch>
        </p:blipFill>
        <p:spPr>
          <a:xfrm>
            <a:off x="6981209" y="1406770"/>
            <a:ext cx="3710238" cy="5249593"/>
          </a:xfrm>
          <a:prstGeom prst="rect">
            <a:avLst/>
          </a:prstGeom>
        </p:spPr>
      </p:pic>
    </p:spTree>
    <p:extLst>
      <p:ext uri="{BB962C8B-B14F-4D97-AF65-F5344CB8AC3E}">
        <p14:creationId xmlns:p14="http://schemas.microsoft.com/office/powerpoint/2010/main" val="364258808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2523</TotalTime>
  <Words>1301</Words>
  <Application>Microsoft Macintosh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Schoolbook</vt:lpstr>
      <vt:lpstr>Wingdings 2</vt:lpstr>
      <vt:lpstr>View</vt:lpstr>
      <vt:lpstr>The Oil Crises as Fulcrum for the Rise and Fall of the Third World Project </vt:lpstr>
      <vt:lpstr>The Third World as a Postcolonial Project  “The Third World was not a place.  It was a project.”  Vijay Prashad, The Darker Nations: A People’s History of the Third World    </vt:lpstr>
      <vt:lpstr>Postwar Decolonization: The Retreat of European Empires and the Global Proliferation of Nation-States</vt:lpstr>
      <vt:lpstr>Colonialism’s Last Gasp: Decolonization and the Challenge to Settler Colonialism in the 1970s</vt:lpstr>
      <vt:lpstr>The Rise of the Third World Project:                 Institution-Building</vt:lpstr>
      <vt:lpstr>                        UN General Assembly:                 Forum for Third World Issues</vt:lpstr>
      <vt:lpstr>First Oil Crisis (1973-74): Culmination of Third World Solidarity?</vt:lpstr>
      <vt:lpstr>                           Frustration in the First World:                    colonial conquest is no longer an option</vt:lpstr>
      <vt:lpstr>Houari Boumediene and “Boumedienomics”</vt:lpstr>
      <vt:lpstr>“Declaration for the Establishment of a New International Economic Order”--drafted by UNCTAD, passed by UN General Assembly (May 1974)</vt:lpstr>
      <vt:lpstr>The Third World Project peaks in the mid-1970s:  NIEO, OPEC fund for development, etc.</vt:lpstr>
      <vt:lpstr>The Third World Frays</vt:lpstr>
      <vt:lpstr>                 Second Oil Crisis (1979)</vt:lpstr>
      <vt:lpstr>Second Oil Crisis as Death Knell for Third World</vt:lpstr>
      <vt:lpstr>Political and Ideological Fragmentation of the Third World</vt:lpstr>
      <vt:lpstr>Julius Nyerere</vt:lpstr>
      <vt:lpstr>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Decolonization, the Third Word, and the Oil Crises of the 1970s</dc:title>
  <dc:creator>Dane Kennedy</dc:creator>
  <cp:lastModifiedBy>Dane Kennedy</cp:lastModifiedBy>
  <cp:revision>9</cp:revision>
  <dcterms:created xsi:type="dcterms:W3CDTF">2021-10-21T13:00:43Z</dcterms:created>
  <dcterms:modified xsi:type="dcterms:W3CDTF">2023-04-23T16:05:33Z</dcterms:modified>
</cp:coreProperties>
</file>