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33"/>
  </p:notesMasterIdLst>
  <p:sldIdLst>
    <p:sldId id="256" r:id="rId2"/>
    <p:sldId id="311" r:id="rId3"/>
    <p:sldId id="257" r:id="rId4"/>
    <p:sldId id="258" r:id="rId5"/>
    <p:sldId id="264" r:id="rId6"/>
    <p:sldId id="315" r:id="rId7"/>
    <p:sldId id="259" r:id="rId8"/>
    <p:sldId id="314" r:id="rId9"/>
    <p:sldId id="316" r:id="rId10"/>
    <p:sldId id="317" r:id="rId11"/>
    <p:sldId id="318" r:id="rId12"/>
    <p:sldId id="319" r:id="rId13"/>
    <p:sldId id="320" r:id="rId14"/>
    <p:sldId id="270" r:id="rId15"/>
    <p:sldId id="321" r:id="rId16"/>
    <p:sldId id="323" r:id="rId17"/>
    <p:sldId id="322" r:id="rId18"/>
    <p:sldId id="324" r:id="rId19"/>
    <p:sldId id="272" r:id="rId20"/>
    <p:sldId id="326" r:id="rId21"/>
    <p:sldId id="327" r:id="rId22"/>
    <p:sldId id="325" r:id="rId23"/>
    <p:sldId id="329" r:id="rId24"/>
    <p:sldId id="330" r:id="rId25"/>
    <p:sldId id="331" r:id="rId26"/>
    <p:sldId id="332" r:id="rId27"/>
    <p:sldId id="334" r:id="rId28"/>
    <p:sldId id="335" r:id="rId29"/>
    <p:sldId id="302" r:id="rId30"/>
    <p:sldId id="328" r:id="rId31"/>
    <p:sldId id="336"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726" autoAdjust="0"/>
  </p:normalViewPr>
  <p:slideViewPr>
    <p:cSldViewPr snapToGrid="0">
      <p:cViewPr varScale="1">
        <p:scale>
          <a:sx n="53" d="100"/>
          <a:sy n="53" d="100"/>
        </p:scale>
        <p:origin x="4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7858E-ED90-42A5-9B3F-595FAF70BE46}" type="datetimeFigureOut">
              <a:rPr kumimoji="1" lang="ja-JP" altLang="en-US" smtClean="0"/>
              <a:t>2021/1/22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90501-E625-43D8-9B02-9344A516E680}" type="slidenum">
              <a:rPr kumimoji="1" lang="ja-JP" altLang="en-US" smtClean="0"/>
              <a:t>‹#›</a:t>
            </a:fld>
            <a:endParaRPr kumimoji="1" lang="ja-JP" altLang="en-US"/>
          </a:p>
        </p:txBody>
      </p:sp>
    </p:spTree>
    <p:extLst>
      <p:ext uri="{BB962C8B-B14F-4D97-AF65-F5344CB8AC3E}">
        <p14:creationId xmlns:p14="http://schemas.microsoft.com/office/powerpoint/2010/main" val="39447363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0F90501-E625-43D8-9B02-9344A516E680}" type="slidenum">
              <a:rPr kumimoji="1" lang="ja-JP" altLang="en-US" smtClean="0"/>
              <a:t>3</a:t>
            </a:fld>
            <a:endParaRPr kumimoji="1" lang="ja-JP" altLang="en-US"/>
          </a:p>
        </p:txBody>
      </p:sp>
    </p:spTree>
    <p:extLst>
      <p:ext uri="{BB962C8B-B14F-4D97-AF65-F5344CB8AC3E}">
        <p14:creationId xmlns:p14="http://schemas.microsoft.com/office/powerpoint/2010/main" val="181872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0F90501-E625-43D8-9B02-9344A516E680}" type="slidenum">
              <a:rPr kumimoji="1" lang="ja-JP" altLang="en-US" smtClean="0"/>
              <a:t>14</a:t>
            </a:fld>
            <a:endParaRPr kumimoji="1" lang="ja-JP" altLang="en-US"/>
          </a:p>
        </p:txBody>
      </p:sp>
    </p:spTree>
    <p:extLst>
      <p:ext uri="{BB962C8B-B14F-4D97-AF65-F5344CB8AC3E}">
        <p14:creationId xmlns:p14="http://schemas.microsoft.com/office/powerpoint/2010/main" val="358727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0F90501-E625-43D8-9B02-9344A516E680}" type="slidenum">
              <a:rPr kumimoji="1" lang="ja-JP" altLang="en-US" smtClean="0"/>
              <a:t>19</a:t>
            </a:fld>
            <a:endParaRPr kumimoji="1" lang="ja-JP" altLang="en-US"/>
          </a:p>
        </p:txBody>
      </p:sp>
    </p:spTree>
    <p:extLst>
      <p:ext uri="{BB962C8B-B14F-4D97-AF65-F5344CB8AC3E}">
        <p14:creationId xmlns:p14="http://schemas.microsoft.com/office/powerpoint/2010/main" val="346542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0F90501-E625-43D8-9B02-9344A516E680}" type="slidenum">
              <a:rPr kumimoji="1" lang="ja-JP" altLang="en-US" smtClean="0"/>
              <a:t>29</a:t>
            </a:fld>
            <a:endParaRPr kumimoji="1" lang="ja-JP" altLang="en-US"/>
          </a:p>
        </p:txBody>
      </p:sp>
    </p:spTree>
    <p:extLst>
      <p:ext uri="{BB962C8B-B14F-4D97-AF65-F5344CB8AC3E}">
        <p14:creationId xmlns:p14="http://schemas.microsoft.com/office/powerpoint/2010/main" val="198612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AB053-1C45-45C1-B91F-D8DC5C0C727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DB3DA02-AD85-4B0D-9B03-DBF2AD71D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DBD994-3DCF-4FDE-9C7C-5C8CAFD2DD4C}"/>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5" name="フッター プレースホルダー 4">
            <a:extLst>
              <a:ext uri="{FF2B5EF4-FFF2-40B4-BE49-F238E27FC236}">
                <a16:creationId xmlns:a16="http://schemas.microsoft.com/office/drawing/2014/main" id="{2AEA879F-92CC-4C54-BADE-9919E199CB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E7B711-6CF3-431A-A4C9-28A9E4D35999}"/>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362178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40E25-C1D2-439E-8963-3AB413B633B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42B6EC-2745-47A2-8CD1-3E3BD6D59F7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F99D1F-746F-4B9F-8750-425A2BD7710B}"/>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5" name="フッター プレースホルダー 4">
            <a:extLst>
              <a:ext uri="{FF2B5EF4-FFF2-40B4-BE49-F238E27FC236}">
                <a16:creationId xmlns:a16="http://schemas.microsoft.com/office/drawing/2014/main" id="{160CE06A-1A0D-4D50-A7DC-CB40DF2A5C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F1CBE1-F77A-4485-BB57-CA97A8841664}"/>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118332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1084936-B14A-4E6D-A0CC-98C4DAAD9BE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5CBA08-71DA-42CE-9C4A-B86376799D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2D0545-1ADF-4DB0-897D-E28B8FFDCA9D}"/>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5" name="フッター プレースホルダー 4">
            <a:extLst>
              <a:ext uri="{FF2B5EF4-FFF2-40B4-BE49-F238E27FC236}">
                <a16:creationId xmlns:a16="http://schemas.microsoft.com/office/drawing/2014/main" id="{14F7FD0C-4A49-4DFD-B0F9-CA662FA7C8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23BB91-E906-449B-A9FF-E5F0D1FB9041}"/>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113323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B4DD09-F9AF-491A-93F3-A1F65E2453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73AFA4-00F5-436D-A499-288375F6D21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052066-2024-447E-B670-031F4D129EB3}"/>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5" name="フッター プレースホルダー 4">
            <a:extLst>
              <a:ext uri="{FF2B5EF4-FFF2-40B4-BE49-F238E27FC236}">
                <a16:creationId xmlns:a16="http://schemas.microsoft.com/office/drawing/2014/main" id="{770A71D2-FFA1-4A43-8A62-EE1430719F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C6F91A-86EC-4F55-B0EC-5330ECB3A522}"/>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154386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3F89DD-1B96-4D5E-8DF6-E59EC8E455F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2B4C64-4D86-483D-8D0A-8CD8F4603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C31BFDD-6914-4E88-86A9-EAD178776A9D}"/>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5" name="フッター プレースホルダー 4">
            <a:extLst>
              <a:ext uri="{FF2B5EF4-FFF2-40B4-BE49-F238E27FC236}">
                <a16:creationId xmlns:a16="http://schemas.microsoft.com/office/drawing/2014/main" id="{5F9B96E8-2143-46F5-8D98-A1EEFA56C7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FEED3F-9437-4CA9-A4F4-EE7CDE714E00}"/>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142738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01EF9-FF99-48CD-A8B7-E50C31C258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1FBF68-3AB3-403C-BA3B-11B516CD54C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74007C2-3B05-4DAD-B8F5-0220221906E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54C179E-F606-44B0-9484-1AB939D8EAE9}"/>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6" name="フッター プレースホルダー 5">
            <a:extLst>
              <a:ext uri="{FF2B5EF4-FFF2-40B4-BE49-F238E27FC236}">
                <a16:creationId xmlns:a16="http://schemas.microsoft.com/office/drawing/2014/main" id="{5DDDDA1B-FB44-4DCE-ACAE-A6244E32913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5FB369-1344-4BC1-BA7F-7D42AA0D57F7}"/>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316467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2CBBB-A013-43F7-9CA5-832DEEE7D2A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1786EC-58FD-4ABC-BB5F-7DCA8FD7E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A578FD0-6EF8-4086-AB9C-3F494A91263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1E1DAD0-4764-4909-A535-CC44BFA9E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8AD8C18-2B58-4457-A967-3E792DB7CD9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57295F-8BB5-4733-BAD9-E0D7DDE8A591}"/>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8" name="フッター プレースホルダー 7">
            <a:extLst>
              <a:ext uri="{FF2B5EF4-FFF2-40B4-BE49-F238E27FC236}">
                <a16:creationId xmlns:a16="http://schemas.microsoft.com/office/drawing/2014/main" id="{64D1591A-84DE-41F0-BC04-E2001EA09C6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D2FB265-B251-4EED-A016-7461B888D1FD}"/>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325007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09D7F-1DFF-4A73-93F9-D1305DFCF98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00CD379-549D-42F7-BD6C-3390987DB64D}"/>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4" name="フッター プレースホルダー 3">
            <a:extLst>
              <a:ext uri="{FF2B5EF4-FFF2-40B4-BE49-F238E27FC236}">
                <a16:creationId xmlns:a16="http://schemas.microsoft.com/office/drawing/2014/main" id="{B75ABF7F-562E-4222-A488-ECF9EAF6689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5C1C551-B521-489A-B0C3-3169F374E7A6}"/>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126338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B152399-E7FF-462A-BFAD-84BF1AADDA04}"/>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3" name="フッター プレースホルダー 2">
            <a:extLst>
              <a:ext uri="{FF2B5EF4-FFF2-40B4-BE49-F238E27FC236}">
                <a16:creationId xmlns:a16="http://schemas.microsoft.com/office/drawing/2014/main" id="{5BAD8F17-B566-49C8-AC42-151659796B7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32575A5-C6CE-4564-A1D4-9613F002485E}"/>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398684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329FDF-A229-455F-87CB-30F3D429141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AEE955-4D4B-4E7D-95DA-B75B4A703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2B81BD-5BFB-4685-85D4-18F12E4F2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EF1546-DB04-4166-B774-8AE5466D7748}"/>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6" name="フッター プレースホルダー 5">
            <a:extLst>
              <a:ext uri="{FF2B5EF4-FFF2-40B4-BE49-F238E27FC236}">
                <a16:creationId xmlns:a16="http://schemas.microsoft.com/office/drawing/2014/main" id="{06B27F85-FFD7-468D-8DE4-D2D9F93422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4BA94D-2547-4FDB-BD8E-3ABE8EC5B2CD}"/>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269452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9CB2E-2341-4796-8798-E2C28431912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2BEAD57-21DD-43D7-9777-7A999D590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915D123-B2A5-463B-AD77-91B5560C2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CD5BC1-AC69-47DA-9FF3-26592C03D314}"/>
              </a:ext>
            </a:extLst>
          </p:cNvPr>
          <p:cNvSpPr>
            <a:spLocks noGrp="1"/>
          </p:cNvSpPr>
          <p:nvPr>
            <p:ph type="dt" sz="half" idx="10"/>
          </p:nvPr>
        </p:nvSpPr>
        <p:spPr/>
        <p:txBody>
          <a:bodyPr/>
          <a:lstStyle/>
          <a:p>
            <a:fld id="{2E16BEDF-4089-4235-8015-E6785938682C}" type="datetimeFigureOut">
              <a:rPr kumimoji="1" lang="ja-JP" altLang="en-US" smtClean="0"/>
              <a:t>2021/1/22</a:t>
            </a:fld>
            <a:endParaRPr kumimoji="1" lang="ja-JP" altLang="en-US"/>
          </a:p>
        </p:txBody>
      </p:sp>
      <p:sp>
        <p:nvSpPr>
          <p:cNvPr id="6" name="フッター プレースホルダー 5">
            <a:extLst>
              <a:ext uri="{FF2B5EF4-FFF2-40B4-BE49-F238E27FC236}">
                <a16:creationId xmlns:a16="http://schemas.microsoft.com/office/drawing/2014/main" id="{E41A4183-3A02-439B-81B3-56564E8008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AB0BF9-A3B7-4AD7-B13F-77B9754B4E94}"/>
              </a:ext>
            </a:extLst>
          </p:cNvPr>
          <p:cNvSpPr>
            <a:spLocks noGrp="1"/>
          </p:cNvSpPr>
          <p:nvPr>
            <p:ph type="sldNum" sz="quarter" idx="12"/>
          </p:nvPr>
        </p:nvSpPr>
        <p:spPr/>
        <p:txBody>
          <a:body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42438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B4D376-E60E-474A-A0A0-41817C209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159698-4B92-4B79-8168-45FD1622E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A3316D-0D36-4D96-8789-660711CE2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6BEDF-4089-4235-8015-E6785938682C}" type="datetimeFigureOut">
              <a:rPr kumimoji="1" lang="ja-JP" altLang="en-US" smtClean="0"/>
              <a:t>2021/1/22</a:t>
            </a:fld>
            <a:endParaRPr kumimoji="1" lang="ja-JP" altLang="en-US"/>
          </a:p>
        </p:txBody>
      </p:sp>
      <p:sp>
        <p:nvSpPr>
          <p:cNvPr id="5" name="フッター プレースホルダー 4">
            <a:extLst>
              <a:ext uri="{FF2B5EF4-FFF2-40B4-BE49-F238E27FC236}">
                <a16:creationId xmlns:a16="http://schemas.microsoft.com/office/drawing/2014/main" id="{FC85FA29-91B5-4E45-9341-139C4D7F0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A76FA6D-C328-4D85-9DCB-EB2E602D5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59F88-4449-4E7B-9A30-04B07AC96B6A}" type="slidenum">
              <a:rPr kumimoji="1" lang="ja-JP" altLang="en-US" smtClean="0"/>
              <a:t>‹#›</a:t>
            </a:fld>
            <a:endParaRPr kumimoji="1" lang="ja-JP" altLang="en-US"/>
          </a:p>
        </p:txBody>
      </p:sp>
    </p:spTree>
    <p:extLst>
      <p:ext uri="{BB962C8B-B14F-4D97-AF65-F5344CB8AC3E}">
        <p14:creationId xmlns:p14="http://schemas.microsoft.com/office/powerpoint/2010/main" val="35257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www.heraldry-wiki.com/heraldrywiki/wiki/File:Doverz1.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A783F-877B-482D-A7D1-A2B77FC0D312}"/>
              </a:ext>
            </a:extLst>
          </p:cNvPr>
          <p:cNvSpPr>
            <a:spLocks noGrp="1"/>
          </p:cNvSpPr>
          <p:nvPr>
            <p:ph type="ctrTitle"/>
          </p:nvPr>
        </p:nvSpPr>
        <p:spPr/>
        <p:txBody>
          <a:bodyPr>
            <a:normAutofit/>
          </a:bodyPr>
          <a:lstStyle/>
          <a:p>
            <a:r>
              <a:rPr lang="ja-JP" altLang="en-US" sz="4400" b="1" dirty="0"/>
              <a:t>中世ブリテン島の岸辺から水平線の彼方へ</a:t>
            </a:r>
            <a:br>
              <a:rPr lang="en-US" altLang="ja-JP" sz="3200" dirty="0"/>
            </a:br>
            <a:endParaRPr kumimoji="1" lang="ja-JP" altLang="en-US" sz="3200" dirty="0">
              <a:latin typeface="Times New Roman" panose="02020603050405020304" pitchFamily="18" charset="0"/>
              <a:cs typeface="Times New Roman" panose="02020603050405020304" pitchFamily="18" charset="0"/>
            </a:endParaRPr>
          </a:p>
        </p:txBody>
      </p:sp>
      <p:sp>
        <p:nvSpPr>
          <p:cNvPr id="3" name="字幕 2">
            <a:extLst>
              <a:ext uri="{FF2B5EF4-FFF2-40B4-BE49-F238E27FC236}">
                <a16:creationId xmlns:a16="http://schemas.microsoft.com/office/drawing/2014/main" id="{E45080F2-34D6-4243-AD99-2BFEDBCA1A8C}"/>
              </a:ext>
            </a:extLst>
          </p:cNvPr>
          <p:cNvSpPr>
            <a:spLocks noGrp="1"/>
          </p:cNvSpPr>
          <p:nvPr>
            <p:ph type="subTitle" idx="1"/>
          </p:nvPr>
        </p:nvSpPr>
        <p:spPr/>
        <p:txBody>
          <a:bodyPr>
            <a:normAutofit/>
          </a:bodyPr>
          <a:lstStyle/>
          <a:p>
            <a:r>
              <a:rPr lang="ja-JP" altLang="en-US" b="1" dirty="0"/>
              <a:t>魚眼的グローバル・ヒストリー試論</a:t>
            </a:r>
            <a:endParaRPr lang="en-US" altLang="ja-JP" b="1" dirty="0"/>
          </a:p>
          <a:p>
            <a:r>
              <a:rPr lang="ja-JP" altLang="ja-JP" dirty="0"/>
              <a:t>鶴島博和</a:t>
            </a:r>
            <a:br>
              <a:rPr lang="ja-JP" altLang="ja-JP" dirty="0"/>
            </a:br>
            <a:endParaRPr kumimoji="1" lang="ja-JP" altLang="en-US" dirty="0"/>
          </a:p>
        </p:txBody>
      </p:sp>
    </p:spTree>
    <p:extLst>
      <p:ext uri="{BB962C8B-B14F-4D97-AF65-F5344CB8AC3E}">
        <p14:creationId xmlns:p14="http://schemas.microsoft.com/office/powerpoint/2010/main" val="273084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FB074D-8A43-4DAE-884B-93AC65269CA0}"/>
              </a:ext>
            </a:extLst>
          </p:cNvPr>
          <p:cNvSpPr>
            <a:spLocks noGrp="1"/>
          </p:cNvSpPr>
          <p:nvPr>
            <p:ph type="title"/>
          </p:nvPr>
        </p:nvSpPr>
        <p:spPr/>
        <p:txBody>
          <a:bodyPr/>
          <a:lstStyle/>
          <a:p>
            <a:r>
              <a:rPr lang="ja-JP" altLang="en-US" dirty="0"/>
              <a:t>２－２複合生業</a:t>
            </a:r>
            <a:endParaRPr kumimoji="1" lang="ja-JP" altLang="en-US" dirty="0"/>
          </a:p>
        </p:txBody>
      </p:sp>
      <p:sp>
        <p:nvSpPr>
          <p:cNvPr id="3" name="コンテンツ プレースホルダー 2">
            <a:extLst>
              <a:ext uri="{FF2B5EF4-FFF2-40B4-BE49-F238E27FC236}">
                <a16:creationId xmlns:a16="http://schemas.microsoft.com/office/drawing/2014/main" id="{8AEF6E8F-7F20-415D-9DB0-108B6D9B629D}"/>
              </a:ext>
            </a:extLst>
          </p:cNvPr>
          <p:cNvSpPr>
            <a:spLocks noGrp="1"/>
          </p:cNvSpPr>
          <p:nvPr>
            <p:ph idx="1"/>
          </p:nvPr>
        </p:nvSpPr>
        <p:spPr/>
        <p:txBody>
          <a:bodyPr>
            <a:normAutofit/>
          </a:bodyPr>
          <a:lstStyle/>
          <a:p>
            <a:r>
              <a:rPr kumimoji="1" lang="ja-JP" altLang="en-US" sz="2800" dirty="0"/>
              <a:t>ケントに住む者の王エセルベルフトはリミッジの修道院に河口の漁場を与えた</a:t>
            </a:r>
            <a:r>
              <a:rPr kumimoji="1" lang="en-US" altLang="ja-JP" sz="2800" dirty="0"/>
              <a:t>…</a:t>
            </a:r>
            <a:r>
              <a:rPr kumimoji="1" lang="ja-JP" altLang="en-US" sz="2800" dirty="0"/>
              <a:t>そして森まで</a:t>
            </a:r>
            <a:endParaRPr kumimoji="1" lang="en-US" altLang="ja-JP" sz="2800" dirty="0"/>
          </a:p>
          <a:p>
            <a:r>
              <a:rPr lang="ja-JP" altLang="en-US" sz="2800" dirty="0"/>
              <a:t>森の燃料は製塩に必要</a:t>
            </a:r>
            <a:endParaRPr lang="en-US" altLang="ja-JP" sz="2800" dirty="0"/>
          </a:p>
          <a:p>
            <a:r>
              <a:rPr kumimoji="1" lang="ja-JP" altLang="en-US" sz="2800" dirty="0"/>
              <a:t>塩失くして</a:t>
            </a:r>
            <a:r>
              <a:rPr lang="ja-JP" altLang="en-US" sz="2800" dirty="0"/>
              <a:t>は魚の大量消費はありえない。</a:t>
            </a:r>
            <a:endParaRPr lang="en-US" altLang="ja-JP" sz="2800" dirty="0"/>
          </a:p>
          <a:p>
            <a:r>
              <a:rPr lang="ja-JP" altLang="en-US" sz="2800" dirty="0"/>
              <a:t>漁業は森の経営と連結</a:t>
            </a:r>
            <a:endParaRPr lang="en-US" altLang="ja-JP" sz="2800" dirty="0"/>
          </a:p>
          <a:p>
            <a:r>
              <a:rPr lang="ja-JP" altLang="en-US" sz="2800" dirty="0"/>
              <a:t>生業は常に複合的である</a:t>
            </a:r>
            <a:endParaRPr lang="en-US" altLang="ja-JP" sz="2800" dirty="0"/>
          </a:p>
        </p:txBody>
      </p:sp>
      <p:sp>
        <p:nvSpPr>
          <p:cNvPr id="4" name="テキスト プレースホルダー 3">
            <a:extLst>
              <a:ext uri="{FF2B5EF4-FFF2-40B4-BE49-F238E27FC236}">
                <a16:creationId xmlns:a16="http://schemas.microsoft.com/office/drawing/2014/main" id="{B3A399A2-C857-4EE4-8654-AB4670DFEA13}"/>
              </a:ext>
            </a:extLst>
          </p:cNvPr>
          <p:cNvSpPr>
            <a:spLocks noGrp="1"/>
          </p:cNvSpPr>
          <p:nvPr>
            <p:ph type="body" sz="half" idx="2"/>
          </p:nvPr>
        </p:nvSpPr>
        <p:spPr/>
        <p:txBody>
          <a:bodyPr>
            <a:normAutofit/>
          </a:bodyPr>
          <a:lstStyle/>
          <a:p>
            <a:r>
              <a:rPr lang="ja-JP" altLang="en-US" dirty="0"/>
              <a:t>史料２</a:t>
            </a:r>
            <a:r>
              <a:rPr lang="en-US" altLang="ja-JP" dirty="0"/>
              <a:t>Sawyer741</a:t>
            </a:r>
          </a:p>
          <a:p>
            <a:r>
              <a:rPr lang="en-US" altLang="ja-JP" dirty="0" err="1"/>
              <a:t>Æthelberht</a:t>
            </a:r>
            <a:r>
              <a:rPr lang="en-US" altLang="ja-JP" dirty="0"/>
              <a:t>, king of the dwellers in Kent, for the salvation of my soul have freely given and give a fishery that is at the mouth of the river whose name is the River </a:t>
            </a:r>
            <a:r>
              <a:rPr lang="en-US" altLang="ja-JP" dirty="0" err="1"/>
              <a:t>Lyminge</a:t>
            </a:r>
            <a:r>
              <a:rPr lang="en-US" altLang="ja-JP" dirty="0"/>
              <a:t> …up to the wood</a:t>
            </a:r>
            <a:endParaRPr kumimoji="1" lang="ja-JP" altLang="en-US" dirty="0"/>
          </a:p>
        </p:txBody>
      </p:sp>
    </p:spTree>
    <p:extLst>
      <p:ext uri="{BB962C8B-B14F-4D97-AF65-F5344CB8AC3E}">
        <p14:creationId xmlns:p14="http://schemas.microsoft.com/office/powerpoint/2010/main" val="425217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20C262-1AAC-485C-8150-49BEB44D394D}"/>
              </a:ext>
            </a:extLst>
          </p:cNvPr>
          <p:cNvSpPr>
            <a:spLocks noGrp="1"/>
          </p:cNvSpPr>
          <p:nvPr>
            <p:ph type="title"/>
          </p:nvPr>
        </p:nvSpPr>
        <p:spPr/>
        <p:txBody>
          <a:bodyPr/>
          <a:lstStyle/>
          <a:p>
            <a:r>
              <a:rPr kumimoji="1" lang="ja-JP" altLang="en-US" dirty="0"/>
              <a:t>２－３　海面所領域</a:t>
            </a:r>
            <a:br>
              <a:rPr kumimoji="1" lang="en-US" altLang="ja-JP" dirty="0"/>
            </a:br>
            <a:r>
              <a:rPr kumimoji="1" lang="ja-JP" altLang="en-US" dirty="0"/>
              <a:t>満潮と干潮</a:t>
            </a:r>
          </a:p>
        </p:txBody>
      </p:sp>
      <p:sp>
        <p:nvSpPr>
          <p:cNvPr id="3" name="コンテンツ プレースホルダー 2">
            <a:extLst>
              <a:ext uri="{FF2B5EF4-FFF2-40B4-BE49-F238E27FC236}">
                <a16:creationId xmlns:a16="http://schemas.microsoft.com/office/drawing/2014/main" id="{55D7B608-4749-4890-AC52-0E255BB95404}"/>
              </a:ext>
            </a:extLst>
          </p:cNvPr>
          <p:cNvSpPr>
            <a:spLocks noGrp="1"/>
          </p:cNvSpPr>
          <p:nvPr>
            <p:ph idx="1"/>
          </p:nvPr>
        </p:nvSpPr>
        <p:spPr/>
        <p:txBody>
          <a:bodyPr>
            <a:normAutofit fontScale="62500" lnSpcReduction="20000"/>
          </a:bodyPr>
          <a:lstStyle/>
          <a:p>
            <a:r>
              <a:rPr lang="ja-JP" altLang="en-US" sz="4400" dirty="0">
                <a:latin typeface="Times New Roman" panose="02020603050405020304" pitchFamily="18" charset="0"/>
                <a:ea typeface="ＭＳ 明朝" panose="02020609040205080304" pitchFamily="17" charset="-128"/>
                <a:cs typeface="Times New Roman" panose="02020603050405020304" pitchFamily="18" charset="0"/>
              </a:rPr>
              <a:t>地図　満潮時の規定：高潮海岸線</a:t>
            </a:r>
            <a:endParaRPr lang="en-US" altLang="ja-JP" sz="4400" dirty="0">
              <a:latin typeface="Times New Roman" panose="02020603050405020304" pitchFamily="18" charset="0"/>
              <a:ea typeface="ＭＳ 明朝" panose="02020609040205080304" pitchFamily="17" charset="-128"/>
              <a:cs typeface="Times New Roman" panose="02020603050405020304" pitchFamily="18" charset="0"/>
            </a:endParaRPr>
          </a:p>
          <a:p>
            <a:r>
              <a:rPr lang="ja-JP" altLang="en-US" sz="4400" dirty="0">
                <a:latin typeface="Times New Roman" panose="02020603050405020304" pitchFamily="18" charset="0"/>
                <a:ea typeface="ＭＳ 明朝" panose="02020609040205080304" pitchFamily="17" charset="-128"/>
                <a:cs typeface="Times New Roman" panose="02020603050405020304" pitchFamily="18" charset="0"/>
              </a:rPr>
              <a:t>国土　干潮時の規定：低潮海岸線</a:t>
            </a:r>
            <a:endParaRPr lang="en-US" altLang="ja-JP" sz="4400" dirty="0">
              <a:latin typeface="Times New Roman" panose="02020603050405020304" pitchFamily="18" charset="0"/>
              <a:ea typeface="ＭＳ 明朝" panose="02020609040205080304" pitchFamily="17" charset="-128"/>
              <a:cs typeface="Times New Roman" panose="02020603050405020304" pitchFamily="18" charset="0"/>
            </a:endParaRPr>
          </a:p>
          <a:p>
            <a:r>
              <a:rPr lang="ja-JP" altLang="en-US" dirty="0">
                <a:latin typeface="Times New Roman" panose="02020603050405020304" pitchFamily="18" charset="0"/>
                <a:ea typeface="ＭＳ 明朝" panose="02020609040205080304" pitchFamily="17" charset="-128"/>
                <a:cs typeface="Times New Roman" panose="02020603050405020304" pitchFamily="18" charset="0"/>
              </a:rPr>
              <a:t>史料３　</a:t>
            </a:r>
            <a:r>
              <a:rPr lang="ja-JP" altLang="ja-JP" dirty="0"/>
              <a:t>クライストチャーチ〔付属修道院〕の修道士の役人は、満潮時に浮んだボートから小斧を投げて届いた陸地から通行税を受け取ることができる。〔サンドウィッチの〕港に対しては、クライストチャーチの修道士以外にどのような支配も行うことはできない。港を横切るボートや渡しは修道士のものであり、サンドウィッチの港に来るボートの通行税は、それが何であれ、どこから来たものであれ、修道士のものである。港の外の海域に何かがあれば、修道士の権利は、海が干潮の時に、一人の男が〔背の立つ限り海に入っていき〕手に長さ一ポール〔五メール〕の竿を持ち、それを伸ばして届くところまでの範囲まで及ぶ。海峡の真ん中からこちら側で見つけられ、サンドウィッチにもたらされたもの、それが衣服、網、武器、鉄、金、銀と何であれ、その半分は修道士たちに、残りの半分はそれを見つけた者のものとなる。（</a:t>
            </a:r>
            <a:r>
              <a:rPr lang="en-US" altLang="ja-JP" dirty="0"/>
              <a:t>S 959; Robertson, Charters, no. 82)</a:t>
            </a:r>
            <a:endParaRPr kumimoji="1" lang="ja-JP" altLang="en-US" dirty="0"/>
          </a:p>
        </p:txBody>
      </p:sp>
      <p:sp>
        <p:nvSpPr>
          <p:cNvPr id="4" name="テキスト プレースホルダー 3">
            <a:extLst>
              <a:ext uri="{FF2B5EF4-FFF2-40B4-BE49-F238E27FC236}">
                <a16:creationId xmlns:a16="http://schemas.microsoft.com/office/drawing/2014/main" id="{1DEA2F64-78C4-438B-92EF-A2106A2C1193}"/>
              </a:ext>
            </a:extLst>
          </p:cNvPr>
          <p:cNvSpPr>
            <a:spLocks noGrp="1"/>
          </p:cNvSpPr>
          <p:nvPr>
            <p:ph type="body" sz="half" idx="2"/>
          </p:nvPr>
        </p:nvSpPr>
        <p:spPr/>
        <p:txBody>
          <a:bodyPr/>
          <a:lstStyle/>
          <a:p>
            <a:r>
              <a:rPr lang="ja-JP" altLang="ja-JP" dirty="0"/>
              <a:t>干満差のある水域のどこまでを、海浜荘園は自らの領域として主張できたのであろうか。これは荘園が設置した梁の合法性の根拠となる。保立道久は、それを棹が立つ程度の水深の水域（棹立：かしだて）、即ち「潮の干満に洗われる地先の磯、藻場、浅瀬、干潟や水際、渚、浜などは陸と水面の接点として人間の開発領有行為が最も及びやすい身近」な領域と考え、その水域に及ぶ権利を「地先」と定義した</a:t>
            </a:r>
            <a:r>
              <a:rPr lang="en-US" altLang="ja-JP" dirty="0"/>
              <a:t>.</a:t>
            </a:r>
            <a:endParaRPr kumimoji="1" lang="ja-JP" altLang="en-US" dirty="0"/>
          </a:p>
        </p:txBody>
      </p:sp>
    </p:spTree>
    <p:extLst>
      <p:ext uri="{BB962C8B-B14F-4D97-AF65-F5344CB8AC3E}">
        <p14:creationId xmlns:p14="http://schemas.microsoft.com/office/powerpoint/2010/main" val="57040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2F18F8-EF47-40AF-9F5A-76B8093D1C81}"/>
              </a:ext>
            </a:extLst>
          </p:cNvPr>
          <p:cNvSpPr>
            <a:spLocks noGrp="1"/>
          </p:cNvSpPr>
          <p:nvPr>
            <p:ph type="title"/>
          </p:nvPr>
        </p:nvSpPr>
        <p:spPr/>
        <p:txBody>
          <a:bodyPr>
            <a:normAutofit fontScale="90000"/>
          </a:bodyPr>
          <a:lstStyle/>
          <a:p>
            <a:r>
              <a:rPr kumimoji="1" lang="en-US" altLang="ja-JP" dirty="0"/>
              <a:t>2-4</a:t>
            </a:r>
            <a:br>
              <a:rPr kumimoji="1" lang="en-US" altLang="ja-JP" dirty="0"/>
            </a:br>
            <a:r>
              <a:rPr kumimoji="1" lang="en-US" altLang="ja-JP" dirty="0"/>
              <a:t> </a:t>
            </a:r>
            <a:r>
              <a:rPr kumimoji="1" lang="ja-JP" altLang="en-US" dirty="0"/>
              <a:t>干潟の占有権と漂流物：国王による譲渡の対象</a:t>
            </a:r>
          </a:p>
        </p:txBody>
      </p:sp>
      <p:sp>
        <p:nvSpPr>
          <p:cNvPr id="3" name="コンテンツ プレースホルダー 2">
            <a:extLst>
              <a:ext uri="{FF2B5EF4-FFF2-40B4-BE49-F238E27FC236}">
                <a16:creationId xmlns:a16="http://schemas.microsoft.com/office/drawing/2014/main" id="{35B2C1FE-41CA-4C17-8158-36C769E3F38B}"/>
              </a:ext>
            </a:extLst>
          </p:cNvPr>
          <p:cNvSpPr>
            <a:spLocks noGrp="1"/>
          </p:cNvSpPr>
          <p:nvPr>
            <p:ph idx="1"/>
          </p:nvPr>
        </p:nvSpPr>
        <p:spPr/>
        <p:txBody>
          <a:bodyPr>
            <a:normAutofit fontScale="62500" lnSpcReduction="20000"/>
          </a:bodyPr>
          <a:lstStyle/>
          <a:p>
            <a:r>
              <a:rPr lang="ja-JP" altLang="en-US" dirty="0">
                <a:latin typeface="Times New Roman" panose="02020603050405020304" pitchFamily="18" charset="0"/>
                <a:ea typeface="ＭＳ 明朝" panose="02020609040205080304" pitchFamily="17" charset="-128"/>
                <a:cs typeface="Times New Roman" panose="02020603050405020304" pitchFamily="18" charset="0"/>
              </a:rPr>
              <a:t>史料５　</a:t>
            </a:r>
            <a:r>
              <a:rPr lang="ja-JP" altLang="ja-JP" dirty="0">
                <a:latin typeface="Times New Roman" panose="02020603050405020304" pitchFamily="18" charset="0"/>
                <a:ea typeface="ＭＳ 明朝" panose="02020609040205080304" pitchFamily="17" charset="-128"/>
                <a:cs typeface="Times New Roman" panose="02020603050405020304" pitchFamily="18" charset="0"/>
              </a:rPr>
              <a:t>クヌート王は、干潟に王座を置くように命じた</a:t>
            </a:r>
            <a:r>
              <a:rPr lang="en-US" altLang="ja-JP" dirty="0">
                <a:latin typeface="Times New Roman" panose="02020603050405020304" pitchFamily="18" charset="0"/>
                <a:ea typeface="ＭＳ 明朝" panose="02020609040205080304" pitchFamily="17" charset="-128"/>
              </a:rPr>
              <a:t> (</a:t>
            </a:r>
            <a:r>
              <a:rPr lang="en-US" altLang="ja-JP" dirty="0" err="1">
                <a:latin typeface="Times New Roman" panose="02020603050405020304" pitchFamily="18" charset="0"/>
                <a:ea typeface="ＭＳ 明朝" panose="02020609040205080304" pitchFamily="17" charset="-128"/>
              </a:rPr>
              <a:t>sedile</a:t>
            </a:r>
            <a:r>
              <a:rPr lang="en-US" altLang="ja-JP" dirty="0">
                <a:latin typeface="Times New Roman" panose="02020603050405020304" pitchFamily="18" charset="0"/>
                <a:ea typeface="ＭＳ 明朝" panose="02020609040205080304" pitchFamily="17" charset="-128"/>
              </a:rPr>
              <a:t> </a:t>
            </a:r>
            <a:r>
              <a:rPr lang="en-US" altLang="ja-JP" dirty="0" err="1">
                <a:latin typeface="Times New Roman" panose="02020603050405020304" pitchFamily="18" charset="0"/>
                <a:ea typeface="ＭＳ 明朝" panose="02020609040205080304" pitchFamily="17" charset="-128"/>
              </a:rPr>
              <a:t>suum</a:t>
            </a:r>
            <a:r>
              <a:rPr lang="en-US" altLang="ja-JP" dirty="0">
                <a:latin typeface="Times New Roman" panose="02020603050405020304" pitchFamily="18" charset="0"/>
                <a:ea typeface="ＭＳ 明朝" panose="02020609040205080304" pitchFamily="17" charset="-128"/>
              </a:rPr>
              <a:t> in </a:t>
            </a:r>
            <a:r>
              <a:rPr lang="en-US" altLang="ja-JP" dirty="0" err="1">
                <a:latin typeface="Times New Roman" panose="02020603050405020304" pitchFamily="18" charset="0"/>
                <a:ea typeface="ＭＳ 明朝" panose="02020609040205080304" pitchFamily="17" charset="-128"/>
              </a:rPr>
              <a:t>lottore</a:t>
            </a:r>
            <a:r>
              <a:rPr lang="en-US" altLang="ja-JP" dirty="0">
                <a:latin typeface="Times New Roman" panose="02020603050405020304" pitchFamily="18" charset="0"/>
                <a:ea typeface="ＭＳ 明朝" panose="02020609040205080304" pitchFamily="17" charset="-128"/>
              </a:rPr>
              <a:t> </a:t>
            </a:r>
            <a:r>
              <a:rPr lang="en-US" altLang="ja-JP" dirty="0" err="1">
                <a:latin typeface="Times New Roman" panose="02020603050405020304" pitchFamily="18" charset="0"/>
                <a:ea typeface="ＭＳ 明朝" panose="02020609040205080304" pitchFamily="17" charset="-128"/>
              </a:rPr>
              <a:t>maris</a:t>
            </a:r>
            <a:r>
              <a:rPr lang="en-US" altLang="ja-JP" dirty="0">
                <a:latin typeface="Times New Roman" panose="02020603050405020304" pitchFamily="18" charset="0"/>
                <a:ea typeface="ＭＳ 明朝" panose="02020609040205080304" pitchFamily="17" charset="-128"/>
              </a:rPr>
              <a:t> cum </a:t>
            </a:r>
            <a:r>
              <a:rPr lang="en-US" altLang="ja-JP" dirty="0" err="1">
                <a:latin typeface="Times New Roman" panose="02020603050405020304" pitchFamily="18" charset="0"/>
                <a:ea typeface="ＭＳ 明朝" panose="02020609040205080304" pitchFamily="17" charset="-128"/>
              </a:rPr>
              <a:t>ascenderet</a:t>
            </a:r>
            <a:r>
              <a:rPr lang="en-US" altLang="ja-JP" dirty="0">
                <a:latin typeface="Times New Roman" panose="02020603050405020304" pitchFamily="18" charset="0"/>
                <a:ea typeface="ＭＳ 明朝" panose="02020609040205080304" pitchFamily="17" charset="-128"/>
              </a:rPr>
              <a:t> </a:t>
            </a:r>
            <a:r>
              <a:rPr lang="en-US" altLang="ja-JP" dirty="0" err="1">
                <a:latin typeface="Times New Roman" panose="02020603050405020304" pitchFamily="18" charset="0"/>
                <a:ea typeface="ＭＳ 明朝" panose="02020609040205080304" pitchFamily="17" charset="-128"/>
              </a:rPr>
              <a:t>statui</a:t>
            </a:r>
            <a:r>
              <a:rPr lang="en-US" altLang="ja-JP" dirty="0">
                <a:latin typeface="Times New Roman" panose="02020603050405020304" pitchFamily="18" charset="0"/>
                <a:ea typeface="ＭＳ 明朝" panose="02020609040205080304" pitchFamily="17" charset="-128"/>
              </a:rPr>
              <a:t> </a:t>
            </a:r>
            <a:r>
              <a:rPr lang="en-US" altLang="ja-JP" dirty="0" err="1">
                <a:latin typeface="Times New Roman" panose="02020603050405020304" pitchFamily="18" charset="0"/>
                <a:ea typeface="ＭＳ 明朝" panose="02020609040205080304" pitchFamily="17" charset="-128"/>
              </a:rPr>
              <a:t>iussit</a:t>
            </a:r>
            <a:r>
              <a:rPr lang="en-US" altLang="ja-JP" dirty="0">
                <a:latin typeface="Times New Roman" panose="02020603050405020304" pitchFamily="18" charset="0"/>
                <a:ea typeface="ＭＳ 明朝" panose="02020609040205080304" pitchFamily="17" charset="-128"/>
              </a:rPr>
              <a:t>)</a:t>
            </a:r>
            <a:r>
              <a:rPr lang="ja-JP" altLang="ja-JP" dirty="0" err="1">
                <a:latin typeface="Times New Roman" panose="02020603050405020304" pitchFamily="18" charset="0"/>
                <a:ea typeface="ＭＳ 明朝" panose="02020609040205080304" pitchFamily="17" charset="-128"/>
                <a:cs typeface="Times New Roman" panose="02020603050405020304" pitchFamily="18" charset="0"/>
              </a:rPr>
              <a:t>。</a:t>
            </a:r>
            <a:r>
              <a:rPr lang="ja-JP" altLang="ja-JP" dirty="0">
                <a:latin typeface="Times New Roman" panose="02020603050405020304" pitchFamily="18" charset="0"/>
                <a:ea typeface="ＭＳ 明朝" panose="02020609040205080304" pitchFamily="17" charset="-128"/>
                <a:cs typeface="Times New Roman" panose="02020603050405020304" pitchFamily="18" charset="0"/>
              </a:rPr>
              <a:t>そして国王は満ちてくる潮に向かってこう言った。「朕が座しているこの土地が我が物であるように汝も我に属する。如何なる者も我が支配に処罰を受けることなく抵抗することはできない。それ故、朕は汝に、満ちることを禁じる。汝が主人の服や足を濡らすことなどおこがましい。」しかし、潮はいつもと変わらず満ちてきて無礼にも国王の足の裏、踝、脛を濡らした。国王は慌てて下がり、こう叫んだ。「世界に知らしめよ。国王権力は空しく価値がない。天と地と海が永遠の法に従う主以外に、その名に値する王などはいないのだ」</a:t>
            </a:r>
            <a:endParaRPr lang="en-US" altLang="ja-JP" dirty="0">
              <a:latin typeface="Times New Roman" panose="02020603050405020304" pitchFamily="18" charset="0"/>
              <a:ea typeface="ＭＳ 明朝" panose="02020609040205080304" pitchFamily="17" charset="-128"/>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Henry of Huntingdon , Historia Anglorum ed. and tr. Diana E. Greenway, Henry Archdeacon of Huntingdon. Historia Anglorum. The History of the English People. Oxford Medieval Texts. Oxford, 1996.</a:t>
            </a:r>
            <a:r>
              <a:rPr lang="en-US" altLang="ja-JP" dirty="0">
                <a:latin typeface="Times New Roman" panose="02020603050405020304" pitchFamily="18" charset="0"/>
                <a:cs typeface="Times New Roman" panose="02020603050405020304" pitchFamily="18" charset="0"/>
              </a:rPr>
              <a:t>, pp. 366-69</a:t>
            </a:r>
          </a:p>
          <a:p>
            <a:endParaRPr kumimoji="1" lang="ja-JP" altLang="en-US" dirty="0"/>
          </a:p>
        </p:txBody>
      </p:sp>
      <p:sp>
        <p:nvSpPr>
          <p:cNvPr id="4" name="テキスト プレースホルダー 3">
            <a:extLst>
              <a:ext uri="{FF2B5EF4-FFF2-40B4-BE49-F238E27FC236}">
                <a16:creationId xmlns:a16="http://schemas.microsoft.com/office/drawing/2014/main" id="{630B952E-D357-494A-B66E-CC3A376F82D5}"/>
              </a:ext>
            </a:extLst>
          </p:cNvPr>
          <p:cNvSpPr>
            <a:spLocks noGrp="1"/>
          </p:cNvSpPr>
          <p:nvPr>
            <p:ph type="body" sz="half" idx="2"/>
          </p:nvPr>
        </p:nvSpPr>
        <p:spPr/>
        <p:txBody>
          <a:bodyPr/>
          <a:lstStyle/>
          <a:p>
            <a:r>
              <a:rPr lang="ja-JP" altLang="en-US" dirty="0"/>
              <a:t>史料４　</a:t>
            </a:r>
            <a:r>
              <a:rPr lang="ja-JP" altLang="ja-JP" dirty="0"/>
              <a:t>エドワード王</a:t>
            </a:r>
            <a:r>
              <a:rPr lang="ja-JP" altLang="en-US" dirty="0"/>
              <a:t>の</a:t>
            </a:r>
            <a:r>
              <a:rPr lang="ja-JP" altLang="ja-JP" dirty="0"/>
              <a:t>ドーセット</a:t>
            </a:r>
            <a:r>
              <a:rPr lang="ja-JP" altLang="en-US" dirty="0"/>
              <a:t>への</a:t>
            </a:r>
            <a:r>
              <a:rPr lang="ja-JP" altLang="ja-JP" dirty="0"/>
              <a:t>令状</a:t>
            </a:r>
            <a:r>
              <a:rPr lang="ja-JP" altLang="en-US" dirty="0"/>
              <a:t>（</a:t>
            </a:r>
            <a:r>
              <a:rPr lang="en-US" altLang="ja-JP" dirty="0"/>
              <a:t>ASW, p. 120.</a:t>
            </a:r>
            <a:r>
              <a:rPr lang="ja-JP" altLang="en-US" dirty="0"/>
              <a:t>）</a:t>
            </a:r>
            <a:r>
              <a:rPr lang="ja-JP" altLang="ja-JP" dirty="0"/>
              <a:t>「</a:t>
            </a:r>
            <a:r>
              <a:rPr lang="ja-JP" altLang="en-US" dirty="0"/>
              <a:t>（</a:t>
            </a:r>
            <a:r>
              <a:rPr lang="ja-JP" altLang="ja-JP" dirty="0"/>
              <a:t>王の親衛隊のアークは</a:t>
            </a:r>
            <a:r>
              <a:rPr lang="ja-JP" altLang="en-US" dirty="0"/>
              <a:t>）</a:t>
            </a:r>
            <a:r>
              <a:rPr lang="ja-JP" altLang="ja-JP" dirty="0"/>
              <a:t>自らの浜をもつべし。浜のすべては彼の土地に面している。そのどこであれ完全にそして自由に、海からのものも海へのものでも、すべて彼の浜へ追いやられたものは〔彼のもの〕である」と。浜とその地先に流れついた物</a:t>
            </a:r>
            <a:r>
              <a:rPr lang="ja-JP" altLang="en-US" dirty="0"/>
              <a:t>⇒</a:t>
            </a:r>
            <a:r>
              <a:rPr lang="ja-JP" altLang="ja-JP" dirty="0"/>
              <a:t>漂着物</a:t>
            </a:r>
            <a:r>
              <a:rPr lang="ja-JP" altLang="en-US" dirty="0"/>
              <a:t>：</a:t>
            </a:r>
            <a:r>
              <a:rPr lang="ja-JP" altLang="ja-JP" dirty="0"/>
              <a:t>浜の権利物。</a:t>
            </a:r>
            <a:r>
              <a:rPr lang="ja-JP" altLang="ja-JP" dirty="0">
                <a:solidFill>
                  <a:srgbClr val="FF0000"/>
                </a:solidFill>
              </a:rPr>
              <a:t>漂着物と漂流物</a:t>
            </a:r>
            <a:r>
              <a:rPr lang="en-US" altLang="ja-JP" dirty="0"/>
              <a:t>(flotsam and jetsam)</a:t>
            </a:r>
            <a:r>
              <a:rPr lang="ja-JP" altLang="ja-JP" dirty="0"/>
              <a:t>は</a:t>
            </a:r>
            <a:r>
              <a:rPr lang="en-US" altLang="ja-JP" dirty="0"/>
              <a:t>11</a:t>
            </a:r>
            <a:r>
              <a:rPr lang="ja-JP" altLang="ja-JP" dirty="0"/>
              <a:t>世紀までには、国王の財産と法的に観念され教会や貴族への譲渡の対象</a:t>
            </a:r>
            <a:r>
              <a:rPr lang="ja-JP" altLang="en-US" dirty="0"/>
              <a:t>：</a:t>
            </a:r>
            <a:r>
              <a:rPr lang="en-US" altLang="ja-JP" dirty="0"/>
              <a:t>13</a:t>
            </a:r>
            <a:r>
              <a:rPr lang="ja-JP" altLang="en-US" dirty="0"/>
              <a:t>世紀の</a:t>
            </a:r>
            <a:r>
              <a:rPr lang="ja-JP" altLang="ja-JP" dirty="0"/>
              <a:t>ブラクトンは漂着物と漂流物を鯨、イルカ、チョウザメといった「王の魚」と同じ国王の権利に属するとした。</a:t>
            </a:r>
            <a:r>
              <a:rPr lang="en-US" altLang="ja-JP" i="1" dirty="0"/>
              <a:t> </a:t>
            </a:r>
            <a:r>
              <a:rPr lang="en-US" altLang="ja-JP" i="1" dirty="0" err="1"/>
              <a:t>Bracton</a:t>
            </a:r>
            <a:r>
              <a:rPr lang="en-US" altLang="ja-JP" dirty="0"/>
              <a:t>, ii, p. 339.</a:t>
            </a:r>
            <a:endParaRPr kumimoji="1" lang="ja-JP" altLang="en-US" dirty="0"/>
          </a:p>
        </p:txBody>
      </p:sp>
    </p:spTree>
    <p:extLst>
      <p:ext uri="{BB962C8B-B14F-4D97-AF65-F5344CB8AC3E}">
        <p14:creationId xmlns:p14="http://schemas.microsoft.com/office/powerpoint/2010/main" val="372542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BA056-8FF4-4728-AEC6-A9B7C4DA8ED0}"/>
              </a:ext>
            </a:extLst>
          </p:cNvPr>
          <p:cNvSpPr>
            <a:spLocks noGrp="1"/>
          </p:cNvSpPr>
          <p:nvPr>
            <p:ph type="title"/>
          </p:nvPr>
        </p:nvSpPr>
        <p:spPr/>
        <p:txBody>
          <a:bodyPr/>
          <a:lstStyle/>
          <a:p>
            <a:r>
              <a:rPr kumimoji="1" lang="en-US" altLang="ja-JP" dirty="0"/>
              <a:t>2</a:t>
            </a:r>
            <a:r>
              <a:rPr kumimoji="1" lang="ja-JP" altLang="en-US" dirty="0"/>
              <a:t>－５水面所領と梁</a:t>
            </a:r>
            <a:br>
              <a:rPr kumimoji="1" lang="en-US" altLang="ja-JP" dirty="0"/>
            </a:br>
            <a:r>
              <a:rPr kumimoji="1" lang="en-US" altLang="ja-JP" dirty="0" err="1"/>
              <a:t>Tidenham</a:t>
            </a:r>
            <a:r>
              <a:rPr kumimoji="1" lang="en-US" altLang="ja-JP" dirty="0"/>
              <a:t> </a:t>
            </a:r>
            <a:r>
              <a:rPr kumimoji="1" lang="ja-JP" altLang="en-US" dirty="0"/>
              <a:t>鮭と鰻</a:t>
            </a:r>
          </a:p>
        </p:txBody>
      </p:sp>
      <p:sp>
        <p:nvSpPr>
          <p:cNvPr id="4" name="テキスト プレースホルダー 3">
            <a:extLst>
              <a:ext uri="{FF2B5EF4-FFF2-40B4-BE49-F238E27FC236}">
                <a16:creationId xmlns:a16="http://schemas.microsoft.com/office/drawing/2014/main" id="{4D5841DF-7EDD-47F3-A421-DA21C04C0B04}"/>
              </a:ext>
            </a:extLst>
          </p:cNvPr>
          <p:cNvSpPr>
            <a:spLocks noGrp="1"/>
          </p:cNvSpPr>
          <p:nvPr>
            <p:ph type="body" sz="half" idx="2"/>
          </p:nvPr>
        </p:nvSpPr>
        <p:spPr>
          <a:xfrm>
            <a:off x="1023654" y="2703696"/>
            <a:ext cx="6744770" cy="3811588"/>
          </a:xfrm>
        </p:spPr>
        <p:txBody>
          <a:bodyPr/>
          <a:lstStyle/>
          <a:p>
            <a:r>
              <a:rPr lang="ja-JP" altLang="en-US" dirty="0"/>
              <a:t>史料５</a:t>
            </a:r>
            <a:r>
              <a:rPr lang="ja-JP" altLang="ja-JP" dirty="0"/>
              <a:t>「タイデナム文書」</a:t>
            </a:r>
            <a:r>
              <a:rPr lang="en-US" altLang="ja-JP" dirty="0"/>
              <a:t>(c. 1050)</a:t>
            </a:r>
            <a:endParaRPr kumimoji="1" lang="en-US" altLang="ja-JP" dirty="0"/>
          </a:p>
          <a:p>
            <a:r>
              <a:rPr lang="en-US" altLang="ja-JP" dirty="0"/>
              <a:t>〔</a:t>
            </a:r>
            <a:r>
              <a:rPr lang="ja-JP" altLang="en-US" dirty="0"/>
              <a:t>バース修道院長の荘園タイデナは</a:t>
            </a:r>
            <a:r>
              <a:rPr lang="en-US" altLang="ja-JP" dirty="0"/>
              <a:t>〕</a:t>
            </a:r>
          </a:p>
          <a:p>
            <a:r>
              <a:rPr lang="ja-JP" altLang="ja-JP" dirty="0"/>
              <a:t>タイデナムには</a:t>
            </a:r>
            <a:r>
              <a:rPr lang="en-US" altLang="ja-JP" dirty="0"/>
              <a:t>30</a:t>
            </a:r>
            <a:r>
              <a:rPr lang="ja-JP" altLang="ja-JP" dirty="0"/>
              <a:t>ハイドがある。</a:t>
            </a:r>
            <a:r>
              <a:rPr lang="en-US" altLang="ja-JP" dirty="0"/>
              <a:t>…〔</a:t>
            </a:r>
            <a:r>
              <a:rPr lang="ja-JP" altLang="en-US" dirty="0"/>
              <a:t>部分荘園の</a:t>
            </a:r>
            <a:r>
              <a:rPr lang="en-US" altLang="ja-JP" dirty="0"/>
              <a:t>〕</a:t>
            </a:r>
            <a:r>
              <a:rPr lang="ja-JP" altLang="ja-JP" dirty="0"/>
              <a:t>ミルトンは</a:t>
            </a:r>
            <a:r>
              <a:rPr lang="ja-JP" altLang="en-US" dirty="0"/>
              <a:t>５</a:t>
            </a:r>
            <a:r>
              <a:rPr lang="ja-JP" altLang="ja-JP" dirty="0"/>
              <a:t>ハイドに査定され、</a:t>
            </a:r>
            <a:r>
              <a:rPr lang="en-US" altLang="ja-JP" dirty="0"/>
              <a:t>14</a:t>
            </a:r>
            <a:r>
              <a:rPr lang="ja-JP" altLang="ja-JP" dirty="0"/>
              <a:t>のガヴォルランド</a:t>
            </a:r>
            <a:r>
              <a:rPr lang="ja-JP" altLang="en-US" dirty="0"/>
              <a:t>（地代支払地）</a:t>
            </a:r>
            <a:r>
              <a:rPr lang="ja-JP" altLang="ja-JP" dirty="0"/>
              <a:t>があり、セヴァン川に</a:t>
            </a:r>
            <a:r>
              <a:rPr lang="en-US" altLang="ja-JP" dirty="0"/>
              <a:t>14</a:t>
            </a:r>
            <a:r>
              <a:rPr lang="ja-JP" altLang="ja-JP" dirty="0"/>
              <a:t>の籠型梁</a:t>
            </a:r>
            <a:r>
              <a:rPr lang="ja-JP" altLang="en-US" dirty="0"/>
              <a:t>プット（鮭用）</a:t>
            </a:r>
            <a:r>
              <a:rPr lang="ja-JP" altLang="ja-JP" dirty="0"/>
              <a:t>が設置され、ワイ川には二つのハックル型</a:t>
            </a:r>
            <a:r>
              <a:rPr lang="ja-JP" altLang="en-US" dirty="0"/>
              <a:t>（鰻）の罠がある。</a:t>
            </a:r>
            <a:r>
              <a:rPr lang="en-US" altLang="ja-JP" dirty="0"/>
              <a:t>…30</a:t>
            </a:r>
            <a:r>
              <a:rPr lang="ja-JP" altLang="ja-JP" dirty="0"/>
              <a:t>ハイド内のそれぞれの梁では、いずれの種類の魚も土地の領主のものである</a:t>
            </a:r>
            <a:r>
              <a:rPr lang="en-US" altLang="ja-JP" dirty="0"/>
              <a:t>…</a:t>
            </a:r>
            <a:r>
              <a:rPr lang="ja-JP" altLang="ja-JP" dirty="0"/>
              <a:t>価値のある貴重な魚、チョウザメ、イルカ、鰊など海の魚はすべて領主のものである。領主が所領に滞在している時は、いかなる者といえども、どのような魚であれ、それを売って換金してはならない。</a:t>
            </a:r>
            <a:r>
              <a:rPr lang="ja-JP" altLang="en-US" dirty="0"/>
              <a:t>☛市場の誕生</a:t>
            </a:r>
            <a:endParaRPr lang="en-US" altLang="ja-JP" dirty="0"/>
          </a:p>
          <a:p>
            <a:r>
              <a:rPr lang="ja-JP" altLang="en-US" dirty="0"/>
              <a:t>イブールは</a:t>
            </a:r>
            <a:r>
              <a:rPr lang="en-US" altLang="ja-JP" dirty="0"/>
              <a:t>…</a:t>
            </a:r>
            <a:r>
              <a:rPr lang="ja-JP" altLang="ja-JP" dirty="0"/>
              <a:t>梁の設置のために</a:t>
            </a:r>
            <a:r>
              <a:rPr lang="en-US" altLang="ja-JP" dirty="0"/>
              <a:t>40</a:t>
            </a:r>
            <a:r>
              <a:rPr lang="ja-JP" altLang="ja-JP" dirty="0"/>
              <a:t>本の長い棒か</a:t>
            </a:r>
            <a:r>
              <a:rPr lang="en-US" altLang="ja-JP" dirty="0"/>
              <a:t>40</a:t>
            </a:r>
            <a:r>
              <a:rPr lang="ja-JP" altLang="ja-JP" dirty="0"/>
              <a:t>本以上の短い棒を提供し、三つの潮に対応して八つの「くびき」を設置する。</a:t>
            </a:r>
            <a:endParaRPr lang="en-US" altLang="ja-JP" dirty="0"/>
          </a:p>
          <a:p>
            <a:endParaRPr kumimoji="1" lang="en-US" altLang="ja-JP" dirty="0"/>
          </a:p>
          <a:p>
            <a:endParaRPr kumimoji="1" lang="ja-JP" altLang="en-US" dirty="0"/>
          </a:p>
        </p:txBody>
      </p:sp>
      <p:pic>
        <p:nvPicPr>
          <p:cNvPr id="5" name="コンテンツ プレースホルダー 4">
            <a:extLst>
              <a:ext uri="{FF2B5EF4-FFF2-40B4-BE49-F238E27FC236}">
                <a16:creationId xmlns:a16="http://schemas.microsoft.com/office/drawing/2014/main" id="{E773B321-E898-4892-B31F-C5912927B543}"/>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98621" y="2586277"/>
            <a:ext cx="2485078" cy="4046427"/>
          </a:xfrm>
          <a:prstGeom prst="rect">
            <a:avLst/>
          </a:prstGeom>
          <a:noFill/>
          <a:ln>
            <a:noFill/>
          </a:ln>
        </p:spPr>
      </p:pic>
      <p:pic>
        <p:nvPicPr>
          <p:cNvPr id="6" name="図 5" descr="Gloucestershire Archives: Severn Project - Cross Curricular 2a">
            <a:extLst>
              <a:ext uri="{FF2B5EF4-FFF2-40B4-BE49-F238E27FC236}">
                <a16:creationId xmlns:a16="http://schemas.microsoft.com/office/drawing/2014/main" id="{625D3915-6A6A-4B18-B569-1EDA9B1B02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74328" y="803886"/>
            <a:ext cx="3249084" cy="1520781"/>
          </a:xfrm>
          <a:prstGeom prst="rect">
            <a:avLst/>
          </a:prstGeom>
          <a:noFill/>
          <a:ln>
            <a:noFill/>
          </a:ln>
        </p:spPr>
      </p:pic>
      <p:sp>
        <p:nvSpPr>
          <p:cNvPr id="18" name="正方形/長方形 17">
            <a:extLst>
              <a:ext uri="{FF2B5EF4-FFF2-40B4-BE49-F238E27FC236}">
                <a16:creationId xmlns:a16="http://schemas.microsoft.com/office/drawing/2014/main" id="{98059379-7583-4DA1-84A1-9F8A919A5775}"/>
              </a:ext>
            </a:extLst>
          </p:cNvPr>
          <p:cNvSpPr/>
          <p:nvPr/>
        </p:nvSpPr>
        <p:spPr>
          <a:xfrm>
            <a:off x="6170611" y="2324667"/>
            <a:ext cx="5815825" cy="523220"/>
          </a:xfrm>
          <a:prstGeom prst="rect">
            <a:avLst/>
          </a:prstGeom>
        </p:spPr>
        <p:txBody>
          <a:bodyPr wrap="square">
            <a:spAutoFit/>
          </a:bodyPr>
          <a:lstStyle/>
          <a:p>
            <a:pPr algn="just">
              <a:spcAft>
                <a:spcPts val="0"/>
              </a:spcAft>
            </a:pPr>
            <a:r>
              <a:rPr lang="en-US" altLang="ja-JP" sz="1400" b="1" kern="100" dirty="0">
                <a:latin typeface="Times New Roman" panose="02020603050405020304" pitchFamily="18" charset="0"/>
                <a:ea typeface="ＭＳ 明朝" panose="02020609040205080304" pitchFamily="17" charset="-128"/>
                <a:cs typeface="Times New Roman" panose="02020603050405020304" pitchFamily="18" charset="0"/>
              </a:rPr>
              <a:t>1964</a:t>
            </a:r>
            <a:r>
              <a:rPr lang="ja-JP" altLang="ja-JP" sz="1400" b="1" kern="100" dirty="0">
                <a:latin typeface="Times New Roman" panose="02020603050405020304" pitchFamily="18" charset="0"/>
                <a:ea typeface="ＭＳ 明朝" panose="02020609040205080304" pitchFamily="17" charset="-128"/>
                <a:cs typeface="Times New Roman" panose="02020603050405020304" pitchFamily="18" charset="0"/>
              </a:rPr>
              <a:t>年頃のセヴァン川のプット　</a:t>
            </a:r>
            <a:r>
              <a:rPr lang="en-US" altLang="ja-JP" sz="1400" b="1" kern="100" dirty="0">
                <a:latin typeface="Times New Roman" panose="02020603050405020304" pitchFamily="18" charset="0"/>
                <a:ea typeface="ＭＳ 明朝" panose="02020609040205080304" pitchFamily="17" charset="-128"/>
                <a:cs typeface="Times New Roman" panose="02020603050405020304" pitchFamily="18" charset="0"/>
              </a:rPr>
              <a:t>©</a:t>
            </a:r>
            <a:r>
              <a:rPr lang="ja-JP" altLang="ja-JP" sz="1400" b="1"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400" b="1" kern="100" dirty="0">
                <a:latin typeface="Times New Roman" panose="02020603050405020304" pitchFamily="18" charset="0"/>
                <a:ea typeface="ＭＳ 明朝" panose="02020609040205080304" pitchFamily="17" charset="-128"/>
                <a:cs typeface="Times New Roman" panose="02020603050405020304" pitchFamily="18" charset="0"/>
              </a:rPr>
              <a:t>Gloucester Museum Service</a:t>
            </a:r>
          </a:p>
          <a:p>
            <a:pPr algn="just">
              <a:spcAft>
                <a:spcPts val="0"/>
              </a:spcAft>
            </a:pPr>
            <a:r>
              <a:rPr lang="en-US" altLang="ja-JP" sz="1400" b="1" kern="100" dirty="0" err="1">
                <a:latin typeface="Times New Roman" panose="02020603050405020304" pitchFamily="18" charset="0"/>
                <a:ea typeface="ＭＳ 明朝" panose="02020609040205080304" pitchFamily="17" charset="-128"/>
                <a:cs typeface="Times New Roman" panose="02020603050405020304" pitchFamily="18" charset="0"/>
              </a:rPr>
              <a:t>Tsurushima</a:t>
            </a:r>
            <a:r>
              <a:rPr lang="ja-JP" altLang="en-US" sz="1400" b="1"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400" b="1" kern="100" dirty="0">
                <a:latin typeface="Times New Roman" panose="02020603050405020304" pitchFamily="18" charset="0"/>
                <a:ea typeface="ＭＳ 明朝" panose="02020609040205080304" pitchFamily="17" charset="-128"/>
                <a:cs typeface="Times New Roman" panose="02020603050405020304" pitchFamily="18" charset="0"/>
              </a:rPr>
              <a:t>2007</a:t>
            </a:r>
            <a:r>
              <a:rPr lang="ja-JP" altLang="en-US" sz="1400" b="1" kern="100"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1400" b="1" kern="100" dirty="0">
                <a:latin typeface="Times New Roman" panose="02020603050405020304" pitchFamily="18" charset="0"/>
                <a:ea typeface="ＭＳ 明朝" panose="02020609040205080304" pitchFamily="17" charset="-128"/>
                <a:cs typeface="Times New Roman" panose="02020603050405020304" pitchFamily="18" charset="0"/>
              </a:rPr>
              <a:t>ANS</a:t>
            </a:r>
            <a:r>
              <a:rPr lang="ja-JP" altLang="en-US" sz="1400" b="1" kern="100" dirty="0">
                <a:latin typeface="Times New Roman" panose="02020603050405020304" pitchFamily="18" charset="0"/>
                <a:ea typeface="ＭＳ 明朝" panose="02020609040205080304" pitchFamily="17" charset="-128"/>
                <a:cs typeface="Times New Roman" panose="02020603050405020304" pitchFamily="18" charset="0"/>
              </a:rPr>
              <a:t> </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0" name="直線コネクタ 19">
            <a:extLst>
              <a:ext uri="{FF2B5EF4-FFF2-40B4-BE49-F238E27FC236}">
                <a16:creationId xmlns:a16="http://schemas.microsoft.com/office/drawing/2014/main" id="{7FD85C5C-2EC8-4605-9DC7-C10842EC6B4D}"/>
              </a:ext>
            </a:extLst>
          </p:cNvPr>
          <p:cNvCxnSpPr/>
          <p:nvPr/>
        </p:nvCxnSpPr>
        <p:spPr>
          <a:xfrm flipV="1">
            <a:off x="6615485" y="636104"/>
            <a:ext cx="2305878" cy="492981"/>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CC0E4325-1546-442C-BFA8-CBF42E0561DD}"/>
              </a:ext>
            </a:extLst>
          </p:cNvPr>
          <p:cNvSpPr/>
          <p:nvPr/>
        </p:nvSpPr>
        <p:spPr>
          <a:xfrm>
            <a:off x="8600338" y="458099"/>
            <a:ext cx="1800493" cy="369332"/>
          </a:xfrm>
          <a:prstGeom prst="rect">
            <a:avLst/>
          </a:prstGeom>
        </p:spPr>
        <p:txBody>
          <a:bodyPr wrap="none">
            <a:spAutoFit/>
          </a:bodyPr>
          <a:lstStyle/>
          <a:p>
            <a:r>
              <a:rPr lang="ja-JP" altLang="en-US" dirty="0"/>
              <a:t>満潮時に水面</a:t>
            </a:r>
            <a:r>
              <a:rPr lang="ja-JP" altLang="ja-JP" dirty="0"/>
              <a:t>。</a:t>
            </a:r>
            <a:endParaRPr lang="en-US" altLang="ja-JP" dirty="0"/>
          </a:p>
        </p:txBody>
      </p:sp>
      <p:cxnSp>
        <p:nvCxnSpPr>
          <p:cNvPr id="23" name="直線コネクタ 22">
            <a:extLst>
              <a:ext uri="{FF2B5EF4-FFF2-40B4-BE49-F238E27FC236}">
                <a16:creationId xmlns:a16="http://schemas.microsoft.com/office/drawing/2014/main" id="{E191E999-8BDE-4A52-8B3C-3DD06E6B8E73}"/>
              </a:ext>
            </a:extLst>
          </p:cNvPr>
          <p:cNvCxnSpPr/>
          <p:nvPr/>
        </p:nvCxnSpPr>
        <p:spPr>
          <a:xfrm>
            <a:off x="6424654" y="970059"/>
            <a:ext cx="0" cy="5942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23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F964D8-68E6-426B-B43A-D50B18940CAD}"/>
              </a:ext>
            </a:extLst>
          </p:cNvPr>
          <p:cNvSpPr>
            <a:spLocks noGrp="1"/>
          </p:cNvSpPr>
          <p:nvPr>
            <p:ph type="title"/>
          </p:nvPr>
        </p:nvSpPr>
        <p:spPr>
          <a:xfrm>
            <a:off x="836612" y="235983"/>
            <a:ext cx="10351497" cy="1673737"/>
          </a:xfrm>
        </p:spPr>
        <p:txBody>
          <a:bodyPr>
            <a:normAutofit fontScale="90000"/>
          </a:bodyPr>
          <a:lstStyle/>
          <a:p>
            <a:br>
              <a:rPr lang="en-US" altLang="ja-JP" dirty="0"/>
            </a:br>
            <a:br>
              <a:rPr lang="en-US" altLang="ja-JP" dirty="0"/>
            </a:br>
            <a:br>
              <a:rPr lang="en-US" altLang="ja-JP" dirty="0"/>
            </a:br>
            <a:r>
              <a:rPr lang="ja-JP" altLang="en-US" sz="4000" dirty="0"/>
              <a:t>２</a:t>
            </a:r>
            <a:r>
              <a:rPr lang="en-US" altLang="ja-JP" sz="4000" dirty="0"/>
              <a:t>‐</a:t>
            </a:r>
            <a:r>
              <a:rPr lang="ja-JP" altLang="en-US" sz="4000" dirty="0"/>
              <a:t>６　</a:t>
            </a:r>
            <a:r>
              <a:rPr lang="ja-JP" altLang="en-US" dirty="0"/>
              <a:t>海峡の船：グラヴェニ船</a:t>
            </a:r>
            <a:br>
              <a:rPr lang="en-US" altLang="ja-JP" dirty="0"/>
            </a:br>
            <a:br>
              <a:rPr lang="en-US" altLang="ja-JP" dirty="0"/>
            </a:br>
            <a:endParaRPr kumimoji="1" lang="ja-JP" altLang="en-US" dirty="0"/>
          </a:p>
        </p:txBody>
      </p:sp>
      <p:sp>
        <p:nvSpPr>
          <p:cNvPr id="5" name="コンテンツ プレースホルダー 4">
            <a:extLst>
              <a:ext uri="{FF2B5EF4-FFF2-40B4-BE49-F238E27FC236}">
                <a16:creationId xmlns:a16="http://schemas.microsoft.com/office/drawing/2014/main" id="{59AC58A3-0F20-4F15-BDAD-813996847729}"/>
              </a:ext>
            </a:extLst>
          </p:cNvPr>
          <p:cNvSpPr>
            <a:spLocks noGrp="1"/>
          </p:cNvSpPr>
          <p:nvPr>
            <p:ph idx="1"/>
          </p:nvPr>
        </p:nvSpPr>
        <p:spPr>
          <a:xfrm>
            <a:off x="2880764" y="1060057"/>
            <a:ext cx="9046895" cy="5270331"/>
          </a:xfrm>
        </p:spPr>
        <p:txBody>
          <a:bodyPr>
            <a:normAutofit fontScale="25000" lnSpcReduction="20000"/>
          </a:bodyPr>
          <a:lstStyle/>
          <a:p>
            <a:r>
              <a:rPr lang="ja-JP" altLang="ja-JP" sz="9600" dirty="0"/>
              <a:t>ケントのテムズ川河口湾のグラヴェニ沼沢地帯で</a:t>
            </a:r>
            <a:r>
              <a:rPr lang="en-US" altLang="ja-JP" sz="9600" dirty="0"/>
              <a:t>1970</a:t>
            </a:r>
            <a:r>
              <a:rPr lang="ja-JP" altLang="ja-JP" sz="9600" dirty="0"/>
              <a:t>年</a:t>
            </a:r>
            <a:r>
              <a:rPr lang="ja-JP" altLang="en-US" sz="9600" dirty="0"/>
              <a:t>に</a:t>
            </a:r>
            <a:r>
              <a:rPr lang="ja-JP" altLang="ja-JP" sz="9600" dirty="0"/>
              <a:t>発掘</a:t>
            </a:r>
            <a:r>
              <a:rPr lang="ja-JP" altLang="en-US" sz="9600" dirty="0"/>
              <a:t>。</a:t>
            </a:r>
            <a:r>
              <a:rPr lang="ja-JP" altLang="ja-JP" sz="9600" dirty="0"/>
              <a:t>長さ</a:t>
            </a:r>
            <a:r>
              <a:rPr lang="en-US" altLang="ja-JP" sz="9600" dirty="0"/>
              <a:t>13.6m</a:t>
            </a:r>
            <a:r>
              <a:rPr lang="ja-JP" altLang="ja-JP" sz="9600" dirty="0" err="1"/>
              <a:t>、</a:t>
            </a:r>
            <a:r>
              <a:rPr lang="ja-JP" altLang="ja-JP" sz="9600" dirty="0"/>
              <a:t>幅</a:t>
            </a:r>
            <a:r>
              <a:rPr lang="en-US" altLang="ja-JP" sz="9600" dirty="0"/>
              <a:t>4m</a:t>
            </a:r>
            <a:r>
              <a:rPr lang="ja-JP" altLang="ja-JP" sz="9600" dirty="0" err="1"/>
              <a:t>、</a:t>
            </a:r>
            <a:r>
              <a:rPr lang="ja-JP" altLang="ja-JP" sz="9600" dirty="0"/>
              <a:t>喫水</a:t>
            </a:r>
            <a:r>
              <a:rPr lang="en-US" altLang="ja-JP" sz="9600" dirty="0"/>
              <a:t>1m</a:t>
            </a:r>
            <a:r>
              <a:rPr lang="ja-JP" altLang="ja-JP" sz="9600" dirty="0" err="1"/>
              <a:t>、</a:t>
            </a:r>
            <a:r>
              <a:rPr lang="ja-JP" altLang="ja-JP" sz="9600" dirty="0"/>
              <a:t>積載量</a:t>
            </a:r>
            <a:r>
              <a:rPr lang="en-US" altLang="ja-JP" sz="9600" dirty="0"/>
              <a:t>7t</a:t>
            </a:r>
            <a:r>
              <a:rPr lang="ja-JP" altLang="ja-JP" sz="9600" dirty="0" err="1"/>
              <a:t>、</a:t>
            </a:r>
            <a:r>
              <a:rPr lang="en-US" altLang="ja-JP" sz="9600" dirty="0"/>
              <a:t>1983</a:t>
            </a:r>
            <a:r>
              <a:rPr lang="ja-JP" altLang="ja-JP" sz="9600" dirty="0"/>
              <a:t>年の輪年代測定で製造年代は</a:t>
            </a:r>
            <a:r>
              <a:rPr lang="en-US" altLang="ja-JP" sz="9600" dirty="0"/>
              <a:t>895</a:t>
            </a:r>
            <a:r>
              <a:rPr lang="ja-JP" altLang="ja-JP" sz="9600" dirty="0"/>
              <a:t>年、放棄されたのは</a:t>
            </a:r>
            <a:r>
              <a:rPr lang="en-US" altLang="ja-JP" sz="9600" dirty="0"/>
              <a:t>950</a:t>
            </a:r>
            <a:r>
              <a:rPr lang="ja-JP" altLang="ja-JP" sz="9600" dirty="0"/>
              <a:t>年頃。オーク材を使用し、厚板竜骨と舷側に八枚の厚板の鎧張りを備えていたが、ロングシップにみられたような太い竜骨がない。海峡海帯では甲板竜骨の伝統的なボートが使用。乾舷が浅いにも関わらず長さに比較して幅が広く貨物船。</a:t>
            </a:r>
          </a:p>
          <a:p>
            <a:r>
              <a:rPr lang="ja-JP" altLang="ja-JP" sz="9600" dirty="0"/>
              <a:t>発掘現場からは。積み荷</a:t>
            </a:r>
            <a:r>
              <a:rPr lang="ja-JP" altLang="en-US" sz="9600" dirty="0"/>
              <a:t>の</a:t>
            </a:r>
            <a:r>
              <a:rPr lang="ja-JP" altLang="ja-JP" sz="9600" dirty="0"/>
              <a:t>ラヴァストーンの半完成品の挽き臼、ホップ、フランスかフランドルの陶器、ローマ時代の屋根瓦そしてケントのラグストーンなどが見つかっている。ラヴァストーンは、ライン川中流域のメイヤン地域から出土した玄武岩で、半完成品で移出するのは途中での損壊のリスクを避けるためで、最終的な加工は移入先で行われた。二つの環状の石臼の直径は</a:t>
            </a:r>
            <a:r>
              <a:rPr lang="en-US" altLang="ja-JP" sz="9600" dirty="0"/>
              <a:t>47㎝</a:t>
            </a:r>
            <a:r>
              <a:rPr lang="ja-JP" altLang="ja-JP" sz="9600" dirty="0" err="1"/>
              <a:t>、</a:t>
            </a:r>
            <a:r>
              <a:rPr lang="ja-JP" altLang="ja-JP" sz="9600" dirty="0"/>
              <a:t>当時イングランドで一般に用いられていた大きさで商品化された規格品であった。大量の化石化したホップ</a:t>
            </a:r>
            <a:r>
              <a:rPr lang="ja-JP" altLang="en-US" sz="9600" dirty="0"/>
              <a:t>は</a:t>
            </a:r>
            <a:r>
              <a:rPr lang="ja-JP" altLang="ja-JP" sz="9600" dirty="0"/>
              <a:t>壊れやすい石臼</a:t>
            </a:r>
            <a:r>
              <a:rPr lang="ja-JP" altLang="en-US" sz="9600" dirty="0"/>
              <a:t>の</a:t>
            </a:r>
            <a:r>
              <a:rPr lang="ja-JP" altLang="ja-JP" sz="9600" dirty="0"/>
              <a:t>。</a:t>
            </a:r>
            <a:r>
              <a:rPr lang="en-US" altLang="ja-JP" sz="9600" dirty="0"/>
              <a:t>9</a:t>
            </a:r>
            <a:r>
              <a:rPr lang="ja-JP" altLang="ja-JP" sz="9600" dirty="0"/>
              <a:t>世紀以降ビールの醸造にホップが</a:t>
            </a:r>
            <a:r>
              <a:rPr lang="ja-JP" altLang="en-US" sz="9600" dirty="0"/>
              <a:t>使用</a:t>
            </a:r>
            <a:r>
              <a:rPr lang="ja-JP" altLang="ja-JP" sz="9600" dirty="0"/>
              <a:t>。グラヴェニの舟は、ケルンとユトレヒトを基点とするライン</a:t>
            </a:r>
            <a:r>
              <a:rPr lang="en-US" altLang="ja-JP" sz="9600" dirty="0"/>
              <a:t>=</a:t>
            </a:r>
            <a:r>
              <a:rPr lang="ja-JP" altLang="ja-JP" sz="9600" dirty="0"/>
              <a:t>テムズ川回廊におけるホップや石材の輸送に使用された。</a:t>
            </a:r>
            <a:endParaRPr lang="en-US" altLang="ja-JP" sz="9600" dirty="0"/>
          </a:p>
          <a:p>
            <a:r>
              <a:rPr lang="en-US" altLang="ja-JP" sz="4800" i="1" dirty="0"/>
              <a:t>The </a:t>
            </a:r>
            <a:r>
              <a:rPr lang="en-US" altLang="ja-JP" sz="4800" i="1" dirty="0" err="1"/>
              <a:t>Graveney</a:t>
            </a:r>
            <a:r>
              <a:rPr lang="en-US" altLang="ja-JP" sz="4800" i="1" dirty="0"/>
              <a:t> Boat</a:t>
            </a:r>
            <a:r>
              <a:rPr lang="en-US" altLang="ja-JP" sz="4800" dirty="0"/>
              <a:t> ed. Valerie Fenwick (1978), BAR British Studies 53, 1978. H. Clarke, ‘Roman and Medieval Ports in </a:t>
            </a:r>
            <a:r>
              <a:rPr lang="en-US" altLang="ja-JP" sz="4800" dirty="0" err="1"/>
              <a:t>Morth</a:t>
            </a:r>
            <a:r>
              <a:rPr lang="en-US" altLang="ja-JP" sz="4800" dirty="0"/>
              <a:t>-West Europe’ in D. J. Blackman (ed.), Archaeology and the Sea, London,; J. Pullen </a:t>
            </a:r>
            <a:r>
              <a:rPr lang="en-US" altLang="ja-JP" sz="4800" i="1" dirty="0"/>
              <a:t>Appleby</a:t>
            </a:r>
            <a:r>
              <a:rPr lang="en-US" altLang="ja-JP" sz="4800" dirty="0"/>
              <a:t>, English </a:t>
            </a:r>
            <a:r>
              <a:rPr lang="en-US" altLang="ja-JP" sz="4800" i="1" dirty="0"/>
              <a:t>Sea</a:t>
            </a:r>
            <a:r>
              <a:rPr lang="en-US" altLang="ja-JP" sz="4800" dirty="0"/>
              <a:t> Power, c.871–1100</a:t>
            </a:r>
            <a:endParaRPr lang="ja-JP" altLang="ja-JP" sz="4800" dirty="0"/>
          </a:p>
          <a:p>
            <a:endParaRPr lang="ja-JP" altLang="en-US" dirty="0"/>
          </a:p>
        </p:txBody>
      </p:sp>
      <p:pic>
        <p:nvPicPr>
          <p:cNvPr id="5122" name="Picture 2" descr="Graveney Boat Model - 3D model by Selina Ali (@oceanofsea) [eef24bf] -  Sketchfab">
            <a:extLst>
              <a:ext uri="{FF2B5EF4-FFF2-40B4-BE49-F238E27FC236}">
                <a16:creationId xmlns:a16="http://schemas.microsoft.com/office/drawing/2014/main" id="{5497B6F7-DF3B-446A-BD1F-B15233D14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62" y="1060057"/>
            <a:ext cx="2621862" cy="14747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aveney Boat">
            <a:extLst>
              <a:ext uri="{FF2B5EF4-FFF2-40B4-BE49-F238E27FC236}">
                <a16:creationId xmlns:a16="http://schemas.microsoft.com/office/drawing/2014/main" id="{0F3890CB-3FB6-4558-BEAC-77DB97ED9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99" y="2776059"/>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residents Medals: Thames Barge Restoration Centre and Graveney Boat Museum">
            <a:extLst>
              <a:ext uri="{FF2B5EF4-FFF2-40B4-BE49-F238E27FC236}">
                <a16:creationId xmlns:a16="http://schemas.microsoft.com/office/drawing/2014/main" id="{6D8CC321-F184-4480-8DD1-6887AE8A9F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48" y="4855589"/>
            <a:ext cx="2367276" cy="167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2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00149-B03B-4122-92BE-DA201CF8431E}"/>
              </a:ext>
            </a:extLst>
          </p:cNvPr>
          <p:cNvSpPr>
            <a:spLocks noGrp="1"/>
          </p:cNvSpPr>
          <p:nvPr>
            <p:ph type="title"/>
          </p:nvPr>
        </p:nvSpPr>
        <p:spPr/>
        <p:txBody>
          <a:bodyPr/>
          <a:lstStyle/>
          <a:p>
            <a:r>
              <a:rPr kumimoji="1" lang="ja-JP" altLang="en-US" dirty="0"/>
              <a:t>３水平線　</a:t>
            </a:r>
            <a:r>
              <a:rPr lang="en-US" altLang="ja-JP" dirty="0"/>
              <a:t>Fish event horizon</a:t>
            </a:r>
            <a:endParaRPr kumimoji="1" lang="ja-JP" altLang="en-US" dirty="0"/>
          </a:p>
        </p:txBody>
      </p:sp>
      <p:sp>
        <p:nvSpPr>
          <p:cNvPr id="3" name="コンテンツ プレースホルダー 2">
            <a:extLst>
              <a:ext uri="{FF2B5EF4-FFF2-40B4-BE49-F238E27FC236}">
                <a16:creationId xmlns:a16="http://schemas.microsoft.com/office/drawing/2014/main" id="{E72D6F04-CA09-4BEE-99D8-2CE4E6010503}"/>
              </a:ext>
            </a:extLst>
          </p:cNvPr>
          <p:cNvSpPr>
            <a:spLocks noGrp="1"/>
          </p:cNvSpPr>
          <p:nvPr>
            <p:ph idx="1"/>
          </p:nvPr>
        </p:nvSpPr>
        <p:spPr/>
        <p:txBody>
          <a:bodyPr/>
          <a:lstStyle/>
          <a:p>
            <a:endParaRPr kumimoji="1" lang="ja-JP" altLang="en-US" dirty="0"/>
          </a:p>
        </p:txBody>
      </p:sp>
      <p:sp>
        <p:nvSpPr>
          <p:cNvPr id="4" name="テキスト プレースホルダー 3">
            <a:extLst>
              <a:ext uri="{FF2B5EF4-FFF2-40B4-BE49-F238E27FC236}">
                <a16:creationId xmlns:a16="http://schemas.microsoft.com/office/drawing/2014/main" id="{0EA6919F-8522-4D28-A7DB-C52D03369FA2}"/>
              </a:ext>
            </a:extLst>
          </p:cNvPr>
          <p:cNvSpPr>
            <a:spLocks noGrp="1"/>
          </p:cNvSpPr>
          <p:nvPr>
            <p:ph type="body" sz="half" idx="2"/>
          </p:nvPr>
        </p:nvSpPr>
        <p:spPr/>
        <p:txBody>
          <a:bodyPr/>
          <a:lstStyle/>
          <a:p>
            <a:r>
              <a:rPr lang="ja-JP" altLang="en-US" dirty="0"/>
              <a:t>紀元</a:t>
            </a:r>
            <a:r>
              <a:rPr lang="en-US" altLang="ja-JP" dirty="0"/>
              <a:t>1000</a:t>
            </a:r>
            <a:r>
              <a:rPr lang="ja-JP" altLang="en-US" dirty="0"/>
              <a:t>年は、イングランドの漁撈にとって一大画期。</a:t>
            </a:r>
            <a:endParaRPr lang="en-US" altLang="ja-JP" dirty="0"/>
          </a:p>
          <a:p>
            <a:r>
              <a:rPr lang="ja-JP" altLang="en-US" dirty="0"/>
              <a:t>３－１　漁の方法と保存加工と運搬販売の発展</a:t>
            </a:r>
            <a:endParaRPr lang="en-US" altLang="ja-JP" dirty="0"/>
          </a:p>
          <a:p>
            <a:r>
              <a:rPr lang="ja-JP" altLang="en-US" dirty="0"/>
              <a:t>３－２　組織的漁業の誕生</a:t>
            </a:r>
            <a:endParaRPr lang="en-US" altLang="ja-JP" dirty="0"/>
          </a:p>
          <a:p>
            <a:r>
              <a:rPr kumimoji="1" lang="ja-JP" altLang="en-US" dirty="0"/>
              <a:t>３－３　王権の統制</a:t>
            </a:r>
            <a:endParaRPr kumimoji="1" lang="en-US" altLang="ja-JP" dirty="0"/>
          </a:p>
          <a:p>
            <a:r>
              <a:rPr lang="ja-JP" altLang="en-US" dirty="0"/>
              <a:t>３－４　海峡海帯の船：フルク船</a:t>
            </a:r>
            <a:endParaRPr lang="en-US" altLang="ja-JP" dirty="0"/>
          </a:p>
          <a:p>
            <a:r>
              <a:rPr lang="ja-JP" altLang="en-US" dirty="0"/>
              <a:t>３－５　鰊の生産量と複合産業</a:t>
            </a:r>
            <a:br>
              <a:rPr lang="en-US" altLang="ja-JP" dirty="0"/>
            </a:br>
            <a:r>
              <a:rPr lang="ja-JP" altLang="en-US" dirty="0"/>
              <a:t>３－６　鱈と近海漁の限界</a:t>
            </a:r>
            <a:br>
              <a:rPr lang="en-US" altLang="ja-JP" dirty="0"/>
            </a:br>
            <a:endParaRPr kumimoji="1" lang="ja-JP" altLang="en-US" dirty="0"/>
          </a:p>
        </p:txBody>
      </p:sp>
    </p:spTree>
    <p:extLst>
      <p:ext uri="{BB962C8B-B14F-4D97-AF65-F5344CB8AC3E}">
        <p14:creationId xmlns:p14="http://schemas.microsoft.com/office/powerpoint/2010/main" val="170790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AC71B-B5E6-4E1C-9B7D-8020B4ECCEE3}"/>
              </a:ext>
            </a:extLst>
          </p:cNvPr>
          <p:cNvSpPr>
            <a:spLocks noGrp="1"/>
          </p:cNvSpPr>
          <p:nvPr>
            <p:ph type="title"/>
          </p:nvPr>
        </p:nvSpPr>
        <p:spPr/>
        <p:txBody>
          <a:bodyPr/>
          <a:lstStyle/>
          <a:p>
            <a:r>
              <a:rPr kumimoji="1" lang="en-US" altLang="ja-JP" dirty="0"/>
              <a:t>3</a:t>
            </a:r>
            <a:r>
              <a:rPr kumimoji="1" lang="ja-JP" altLang="en-US" dirty="0"/>
              <a:t>－</a:t>
            </a:r>
            <a:r>
              <a:rPr kumimoji="1" lang="en-US" altLang="ja-JP" dirty="0"/>
              <a:t>1</a:t>
            </a:r>
            <a:r>
              <a:rPr lang="ja-JP" altLang="en-US" dirty="0"/>
              <a:t>漁の方法と保存加工と運搬販売の発展。</a:t>
            </a:r>
            <a:endParaRPr kumimoji="1" lang="ja-JP" altLang="en-US" dirty="0"/>
          </a:p>
        </p:txBody>
      </p:sp>
      <p:sp>
        <p:nvSpPr>
          <p:cNvPr id="4" name="テキスト プレースホルダー 3">
            <a:extLst>
              <a:ext uri="{FF2B5EF4-FFF2-40B4-BE49-F238E27FC236}">
                <a16:creationId xmlns:a16="http://schemas.microsoft.com/office/drawing/2014/main" id="{585A5F3C-2E76-43FA-B228-0C9AEEE2BDE5}"/>
              </a:ext>
            </a:extLst>
          </p:cNvPr>
          <p:cNvSpPr>
            <a:spLocks noGrp="1"/>
          </p:cNvSpPr>
          <p:nvPr>
            <p:ph type="body" sz="half" idx="2"/>
          </p:nvPr>
        </p:nvSpPr>
        <p:spPr>
          <a:xfrm>
            <a:off x="839788" y="2057400"/>
            <a:ext cx="4314897" cy="2422452"/>
          </a:xfrm>
        </p:spPr>
        <p:txBody>
          <a:bodyPr>
            <a:normAutofit fontScale="77500" lnSpcReduction="20000"/>
          </a:bodyPr>
          <a:lstStyle/>
          <a:p>
            <a:r>
              <a:rPr kumimoji="1" lang="en-US" altLang="ja-JP" sz="1800" dirty="0"/>
              <a:t>(1)</a:t>
            </a:r>
            <a:r>
              <a:rPr kumimoji="1" lang="ja-JP" altLang="en-US" sz="1800" dirty="0"/>
              <a:t>鰊漁の誕生。流し網。</a:t>
            </a:r>
            <a:endParaRPr kumimoji="1" lang="en-US" altLang="ja-JP" sz="1800" dirty="0"/>
          </a:p>
          <a:p>
            <a:r>
              <a:rPr lang="en-US" altLang="ja-JP" sz="1800" dirty="0"/>
              <a:t>(2)11</a:t>
            </a:r>
            <a:r>
              <a:rPr lang="ja-JP" altLang="en-US" sz="1800" dirty="0"/>
              <a:t>世紀の塩業塩詰め</a:t>
            </a:r>
            <a:endParaRPr lang="en-US" altLang="ja-JP" sz="1800" dirty="0"/>
          </a:p>
          <a:p>
            <a:r>
              <a:rPr lang="ja-JP" altLang="ja-JP" dirty="0"/>
              <a:t>海浜地帯で約</a:t>
            </a:r>
            <a:r>
              <a:rPr lang="en-US" altLang="ja-JP" dirty="0"/>
              <a:t>1130</a:t>
            </a:r>
            <a:r>
              <a:rPr lang="ja-JP" altLang="ja-JP" dirty="0"/>
              <a:t>強、内陸地帯で約</a:t>
            </a:r>
            <a:r>
              <a:rPr lang="en-US" altLang="ja-JP" dirty="0"/>
              <a:t>270</a:t>
            </a:r>
            <a:r>
              <a:rPr lang="ja-JP" altLang="ja-JP" dirty="0"/>
              <a:t>強、合計</a:t>
            </a:r>
            <a:r>
              <a:rPr lang="en-US" altLang="ja-JP" dirty="0"/>
              <a:t>1400</a:t>
            </a:r>
            <a:r>
              <a:rPr lang="ja-JP" altLang="ja-JP" dirty="0"/>
              <a:t>強の塩屋</a:t>
            </a:r>
            <a:endParaRPr lang="en-US" altLang="ja-JP" sz="1800" dirty="0"/>
          </a:p>
          <a:p>
            <a:r>
              <a:rPr lang="en-US" altLang="ja-JP" sz="1800" dirty="0"/>
              <a:t>(3)</a:t>
            </a:r>
            <a:r>
              <a:rPr lang="ja-JP" altLang="en-US" sz="1800" dirty="0"/>
              <a:t>鰊漁と大市の中心地：北</a:t>
            </a:r>
            <a:r>
              <a:rPr lang="en-US" altLang="ja-JP" sz="1800" dirty="0" err="1"/>
              <a:t>Scaborough</a:t>
            </a:r>
            <a:r>
              <a:rPr lang="en-US" altLang="ja-JP" sz="1800" dirty="0"/>
              <a:t> 8</a:t>
            </a:r>
            <a:r>
              <a:rPr lang="ja-JP" altLang="en-US" sz="1800" dirty="0"/>
              <a:t>月</a:t>
            </a:r>
            <a:r>
              <a:rPr lang="en-US" altLang="ja-JP" sz="1800" dirty="0"/>
              <a:t>15</a:t>
            </a:r>
            <a:r>
              <a:rPr lang="ja-JP" altLang="en-US" sz="1800" dirty="0"/>
              <a:t>日＋</a:t>
            </a:r>
            <a:r>
              <a:rPr lang="en-US" altLang="ja-JP" sz="1800" dirty="0"/>
              <a:t>45</a:t>
            </a:r>
            <a:r>
              <a:rPr lang="ja-JP" altLang="en-US" sz="1800" dirty="0"/>
              <a:t>日（</a:t>
            </a:r>
            <a:r>
              <a:rPr lang="en-US" altLang="ja-JP" sz="1800" dirty="0"/>
              <a:t>9</a:t>
            </a:r>
            <a:r>
              <a:rPr lang="ja-JP" altLang="en-US" sz="1800" dirty="0"/>
              <a:t>月</a:t>
            </a:r>
            <a:r>
              <a:rPr lang="en-US" altLang="ja-JP" sz="1800" dirty="0"/>
              <a:t>29</a:t>
            </a:r>
            <a:r>
              <a:rPr lang="ja-JP" altLang="en-US" sz="1800" dirty="0"/>
              <a:t>日）正式にはヘンリ三世の</a:t>
            </a:r>
            <a:r>
              <a:rPr lang="en-US" altLang="ja-JP" sz="1800" dirty="0"/>
              <a:t>1253</a:t>
            </a:r>
            <a:r>
              <a:rPr lang="ja-JP" altLang="en-US" sz="1800" dirty="0"/>
              <a:t>年の</a:t>
            </a:r>
            <a:r>
              <a:rPr lang="en-US" altLang="ja-JP" sz="1800" dirty="0"/>
              <a:t>1</a:t>
            </a:r>
            <a:r>
              <a:rPr lang="ja-JP" altLang="en-US" sz="1800" dirty="0"/>
              <a:t>月</a:t>
            </a:r>
            <a:r>
              <a:rPr lang="en-US" altLang="ja-JP" sz="1800" dirty="0"/>
              <a:t>22</a:t>
            </a:r>
            <a:r>
              <a:rPr lang="ja-JP" altLang="en-US" sz="1800" dirty="0"/>
              <a:t>日のチャータ。</a:t>
            </a:r>
            <a:endParaRPr lang="en-US" altLang="ja-JP" sz="1800" dirty="0"/>
          </a:p>
          <a:p>
            <a:r>
              <a:rPr kumimoji="1" lang="ja-JP" altLang="en-US" sz="1800" dirty="0"/>
              <a:t>南</a:t>
            </a:r>
            <a:r>
              <a:rPr kumimoji="1" lang="en-US" altLang="ja-JP" sz="1800" dirty="0">
                <a:solidFill>
                  <a:srgbClr val="FF0000"/>
                </a:solidFill>
              </a:rPr>
              <a:t>Yarmouth</a:t>
            </a:r>
            <a:r>
              <a:rPr kumimoji="1" lang="ja-JP" altLang="en-US" sz="1800" dirty="0">
                <a:solidFill>
                  <a:srgbClr val="FF0000"/>
                </a:solidFill>
              </a:rPr>
              <a:t>（</a:t>
            </a:r>
            <a:r>
              <a:rPr kumimoji="1" lang="en-US" altLang="ja-JP" sz="1800" dirty="0">
                <a:solidFill>
                  <a:srgbClr val="FF0000"/>
                </a:solidFill>
              </a:rPr>
              <a:t>11</a:t>
            </a:r>
            <a:r>
              <a:rPr kumimoji="1" lang="ja-JP" altLang="en-US" sz="1800" dirty="0">
                <a:solidFill>
                  <a:srgbClr val="FF0000"/>
                </a:solidFill>
              </a:rPr>
              <a:t>世紀末に確認。一大交易都市へ発展）（</a:t>
            </a:r>
            <a:r>
              <a:rPr kumimoji="1" lang="en-US" altLang="ja-JP" sz="1800" dirty="0">
                <a:solidFill>
                  <a:srgbClr val="FF0000"/>
                </a:solidFill>
              </a:rPr>
              <a:t>9</a:t>
            </a:r>
            <a:r>
              <a:rPr kumimoji="1" lang="ja-JP" altLang="en-US" sz="1800" dirty="0">
                <a:solidFill>
                  <a:srgbClr val="FF0000"/>
                </a:solidFill>
              </a:rPr>
              <a:t>月</a:t>
            </a:r>
            <a:r>
              <a:rPr kumimoji="1" lang="en-US" altLang="ja-JP" sz="1800" dirty="0">
                <a:solidFill>
                  <a:srgbClr val="FF0000"/>
                </a:solidFill>
              </a:rPr>
              <a:t>29</a:t>
            </a:r>
            <a:r>
              <a:rPr kumimoji="1" lang="ja-JP" altLang="en-US" sz="1800" dirty="0">
                <a:solidFill>
                  <a:srgbClr val="FF0000"/>
                </a:solidFill>
              </a:rPr>
              <a:t>日から</a:t>
            </a:r>
            <a:r>
              <a:rPr kumimoji="1" lang="en-US" altLang="ja-JP" sz="1800" dirty="0">
                <a:solidFill>
                  <a:srgbClr val="FF0000"/>
                </a:solidFill>
              </a:rPr>
              <a:t>11</a:t>
            </a:r>
            <a:r>
              <a:rPr kumimoji="1" lang="ja-JP" altLang="en-US" sz="1800" dirty="0">
                <a:solidFill>
                  <a:srgbClr val="FF0000"/>
                </a:solidFill>
              </a:rPr>
              <a:t>月）　</a:t>
            </a:r>
            <a:endParaRPr kumimoji="1" lang="en-US" altLang="ja-JP" sz="1800" dirty="0">
              <a:solidFill>
                <a:srgbClr val="FF0000"/>
              </a:solidFill>
            </a:endParaRPr>
          </a:p>
          <a:p>
            <a:r>
              <a:rPr kumimoji="1" lang="ja-JP" altLang="en-US" sz="1800" dirty="0"/>
              <a:t>東</a:t>
            </a:r>
            <a:r>
              <a:rPr kumimoji="1" lang="ja-JP" altLang="en-US" sz="1800" dirty="0">
                <a:solidFill>
                  <a:srgbClr val="FF0000"/>
                </a:solidFill>
              </a:rPr>
              <a:t>　</a:t>
            </a:r>
            <a:r>
              <a:rPr kumimoji="1" lang="en-US" altLang="ja-JP" sz="1800" dirty="0" err="1">
                <a:solidFill>
                  <a:srgbClr val="FF0000"/>
                </a:solidFill>
              </a:rPr>
              <a:t>Skane</a:t>
            </a:r>
            <a:r>
              <a:rPr kumimoji="1" lang="en-US" altLang="ja-JP" sz="1800" dirty="0">
                <a:solidFill>
                  <a:srgbClr val="FF0000"/>
                </a:solidFill>
              </a:rPr>
              <a:t> (12</a:t>
            </a:r>
            <a:r>
              <a:rPr kumimoji="1" lang="ja-JP" altLang="en-US" sz="1800" dirty="0">
                <a:solidFill>
                  <a:srgbClr val="FF0000"/>
                </a:solidFill>
              </a:rPr>
              <a:t>世紀から。後にハンザとデンマークの間で綱引き）（</a:t>
            </a:r>
            <a:r>
              <a:rPr kumimoji="1" lang="en-US" altLang="ja-JP" sz="1800" dirty="0">
                <a:solidFill>
                  <a:srgbClr val="FF0000"/>
                </a:solidFill>
              </a:rPr>
              <a:t>8</a:t>
            </a:r>
            <a:r>
              <a:rPr kumimoji="1" lang="ja-JP" altLang="en-US" sz="1800" dirty="0">
                <a:solidFill>
                  <a:srgbClr val="FF0000"/>
                </a:solidFill>
              </a:rPr>
              <a:t>月</a:t>
            </a:r>
            <a:r>
              <a:rPr kumimoji="1" lang="en-US" altLang="ja-JP" sz="1800" dirty="0">
                <a:solidFill>
                  <a:srgbClr val="FF0000"/>
                </a:solidFill>
              </a:rPr>
              <a:t>24</a:t>
            </a:r>
            <a:r>
              <a:rPr kumimoji="1" lang="ja-JP" altLang="en-US" sz="1800" dirty="0">
                <a:solidFill>
                  <a:srgbClr val="FF0000"/>
                </a:solidFill>
              </a:rPr>
              <a:t>日～</a:t>
            </a:r>
            <a:r>
              <a:rPr kumimoji="1" lang="en-US" altLang="ja-JP" sz="1800" dirty="0">
                <a:solidFill>
                  <a:srgbClr val="FF0000"/>
                </a:solidFill>
              </a:rPr>
              <a:t>10</a:t>
            </a:r>
            <a:r>
              <a:rPr kumimoji="1" lang="ja-JP" altLang="en-US" sz="1800" dirty="0">
                <a:solidFill>
                  <a:srgbClr val="FF0000"/>
                </a:solidFill>
              </a:rPr>
              <a:t>月</a:t>
            </a:r>
            <a:r>
              <a:rPr kumimoji="1" lang="en-US" altLang="ja-JP" sz="1800" dirty="0">
                <a:solidFill>
                  <a:srgbClr val="FF0000"/>
                </a:solidFill>
              </a:rPr>
              <a:t>9</a:t>
            </a:r>
            <a:r>
              <a:rPr kumimoji="1" lang="ja-JP" altLang="en-US" sz="1800" dirty="0">
                <a:solidFill>
                  <a:srgbClr val="FF0000"/>
                </a:solidFill>
              </a:rPr>
              <a:t>日）</a:t>
            </a:r>
            <a:endParaRPr kumimoji="1" lang="en-US" altLang="ja-JP" sz="1800" dirty="0">
              <a:solidFill>
                <a:srgbClr val="FF0000"/>
              </a:solidFill>
            </a:endParaRPr>
          </a:p>
        </p:txBody>
      </p:sp>
      <p:pic>
        <p:nvPicPr>
          <p:cNvPr id="5" name="コンテンツ プレースホルダー 3">
            <a:extLst>
              <a:ext uri="{FF2B5EF4-FFF2-40B4-BE49-F238E27FC236}">
                <a16:creationId xmlns:a16="http://schemas.microsoft.com/office/drawing/2014/main" id="{47239F31-1CAF-47CA-8868-B8CD6B1E1BE3}"/>
              </a:ext>
            </a:extLst>
          </p:cNvPr>
          <p:cNvPicPr>
            <a:picLocks noGrp="1" noChangeAspect="1"/>
          </p:cNvPicPr>
          <p:nvPr>
            <p:ph idx="1"/>
          </p:nvPr>
        </p:nvPicPr>
        <p:blipFill>
          <a:blip r:embed="rId2"/>
          <a:stretch>
            <a:fillRect/>
          </a:stretch>
        </p:blipFill>
        <p:spPr>
          <a:xfrm>
            <a:off x="7566875" y="775912"/>
            <a:ext cx="2963788" cy="3041442"/>
          </a:xfrm>
          <a:prstGeom prst="rect">
            <a:avLst/>
          </a:prstGeom>
        </p:spPr>
      </p:pic>
      <p:cxnSp>
        <p:nvCxnSpPr>
          <p:cNvPr id="7" name="直線矢印コネクタ 6">
            <a:extLst>
              <a:ext uri="{FF2B5EF4-FFF2-40B4-BE49-F238E27FC236}">
                <a16:creationId xmlns:a16="http://schemas.microsoft.com/office/drawing/2014/main" id="{D8C9CA53-787F-45FF-B400-F9000F02FE2E}"/>
              </a:ext>
            </a:extLst>
          </p:cNvPr>
          <p:cNvCxnSpPr/>
          <p:nvPr/>
        </p:nvCxnSpPr>
        <p:spPr>
          <a:xfrm flipH="1">
            <a:off x="9522343" y="1257300"/>
            <a:ext cx="878958" cy="404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図 8" descr="At the end of the last ice age, Britain formed the northwest corner of an icy continent. Warming climate exposed a vast continental shelf for humans to inhabit. Further warming and rising seas gradually flooded low-lying lands. Some 8,200 years ago, a catastrophic release of water from a North American glacial lake and a tsunami from a submarine landslide off Norway inundated whatever remained of Doggerland.">
            <a:extLst>
              <a:ext uri="{FF2B5EF4-FFF2-40B4-BE49-F238E27FC236}">
                <a16:creationId xmlns:a16="http://schemas.microsoft.com/office/drawing/2014/main" id="{3135370D-52C8-4F0C-8537-885A8BB91A4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0700" y="791444"/>
            <a:ext cx="1762394" cy="2286110"/>
          </a:xfrm>
          <a:prstGeom prst="rect">
            <a:avLst/>
          </a:prstGeom>
          <a:noFill/>
          <a:ln>
            <a:noFill/>
          </a:ln>
        </p:spPr>
      </p:pic>
      <p:cxnSp>
        <p:nvCxnSpPr>
          <p:cNvPr id="10" name="直線矢印コネクタ 9">
            <a:extLst>
              <a:ext uri="{FF2B5EF4-FFF2-40B4-BE49-F238E27FC236}">
                <a16:creationId xmlns:a16="http://schemas.microsoft.com/office/drawing/2014/main" id="{EB49D9DA-FC9F-4EC3-8C76-5F14B526A863}"/>
              </a:ext>
            </a:extLst>
          </p:cNvPr>
          <p:cNvCxnSpPr/>
          <p:nvPr/>
        </p:nvCxnSpPr>
        <p:spPr>
          <a:xfrm flipH="1">
            <a:off x="10091184" y="2094614"/>
            <a:ext cx="878958" cy="404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FDA219D2-D556-49A4-822E-592F7AE568CB}"/>
              </a:ext>
            </a:extLst>
          </p:cNvPr>
          <p:cNvCxnSpPr/>
          <p:nvPr/>
        </p:nvCxnSpPr>
        <p:spPr>
          <a:xfrm flipH="1">
            <a:off x="6806481" y="1332615"/>
            <a:ext cx="878958" cy="404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20698C88-A652-4E26-9157-19DF5C3362F7}"/>
              </a:ext>
            </a:extLst>
          </p:cNvPr>
          <p:cNvCxnSpPr/>
          <p:nvPr/>
        </p:nvCxnSpPr>
        <p:spPr>
          <a:xfrm flipH="1">
            <a:off x="6231472" y="1736652"/>
            <a:ext cx="878958" cy="404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94D9238B-7FA2-4CDB-81B9-96BC80803407}"/>
              </a:ext>
            </a:extLst>
          </p:cNvPr>
          <p:cNvSpPr/>
          <p:nvPr/>
        </p:nvSpPr>
        <p:spPr>
          <a:xfrm>
            <a:off x="5195753" y="3244334"/>
            <a:ext cx="1569660" cy="369332"/>
          </a:xfrm>
          <a:prstGeom prst="rect">
            <a:avLst/>
          </a:prstGeom>
        </p:spPr>
        <p:txBody>
          <a:bodyPr wrap="none">
            <a:spAutoFit/>
          </a:bodyPr>
          <a:lstStyle/>
          <a:p>
            <a:r>
              <a:rPr lang="ja-JP" altLang="en-US" dirty="0"/>
              <a:t>鰊の二大漁場</a:t>
            </a:r>
            <a:endParaRPr lang="en-US" altLang="ja-JP" dirty="0"/>
          </a:p>
        </p:txBody>
      </p:sp>
      <p:sp>
        <p:nvSpPr>
          <p:cNvPr id="13" name="正方形/長方形 12">
            <a:extLst>
              <a:ext uri="{FF2B5EF4-FFF2-40B4-BE49-F238E27FC236}">
                <a16:creationId xmlns:a16="http://schemas.microsoft.com/office/drawing/2014/main" id="{E6F9A15F-5599-4D03-8223-1FE8A66740D9}"/>
              </a:ext>
            </a:extLst>
          </p:cNvPr>
          <p:cNvSpPr/>
          <p:nvPr/>
        </p:nvSpPr>
        <p:spPr>
          <a:xfrm>
            <a:off x="10512057" y="3263459"/>
            <a:ext cx="877163" cy="369332"/>
          </a:xfrm>
          <a:prstGeom prst="rect">
            <a:avLst/>
          </a:prstGeom>
        </p:spPr>
        <p:txBody>
          <a:bodyPr wrap="none">
            <a:spAutoFit/>
          </a:bodyPr>
          <a:lstStyle/>
          <a:p>
            <a:r>
              <a:rPr lang="ja-JP" altLang="en-US" dirty="0"/>
              <a:t>鰊の暦</a:t>
            </a:r>
            <a:endParaRPr lang="en-US" altLang="ja-JP" dirty="0"/>
          </a:p>
        </p:txBody>
      </p:sp>
      <p:sp>
        <p:nvSpPr>
          <p:cNvPr id="14" name="正方形/長方形 13">
            <a:extLst>
              <a:ext uri="{FF2B5EF4-FFF2-40B4-BE49-F238E27FC236}">
                <a16:creationId xmlns:a16="http://schemas.microsoft.com/office/drawing/2014/main" id="{ED10F160-1A54-4FCF-9EB7-EDEC1CABBE7B}"/>
              </a:ext>
            </a:extLst>
          </p:cNvPr>
          <p:cNvSpPr/>
          <p:nvPr/>
        </p:nvSpPr>
        <p:spPr>
          <a:xfrm>
            <a:off x="6102830" y="6333603"/>
            <a:ext cx="2518638" cy="369332"/>
          </a:xfrm>
          <a:prstGeom prst="rect">
            <a:avLst/>
          </a:prstGeom>
        </p:spPr>
        <p:txBody>
          <a:bodyPr wrap="none">
            <a:spAutoFit/>
          </a:bodyPr>
          <a:lstStyle/>
          <a:p>
            <a:r>
              <a:rPr lang="en-US" altLang="ja-JP" dirty="0"/>
              <a:t>11</a:t>
            </a:r>
            <a:r>
              <a:rPr lang="ja-JP" altLang="en-US" dirty="0"/>
              <a:t>世紀の海浜塩業地帯</a:t>
            </a:r>
            <a:endParaRPr lang="en-US" altLang="ja-JP" dirty="0"/>
          </a:p>
        </p:txBody>
      </p:sp>
      <p:sp>
        <p:nvSpPr>
          <p:cNvPr id="15" name="正方形/長方形 14">
            <a:extLst>
              <a:ext uri="{FF2B5EF4-FFF2-40B4-BE49-F238E27FC236}">
                <a16:creationId xmlns:a16="http://schemas.microsoft.com/office/drawing/2014/main" id="{F3DEAC95-F6DF-43D0-87A3-DF706AFB5574}"/>
              </a:ext>
            </a:extLst>
          </p:cNvPr>
          <p:cNvSpPr/>
          <p:nvPr/>
        </p:nvSpPr>
        <p:spPr>
          <a:xfrm>
            <a:off x="6421828" y="1017689"/>
            <a:ext cx="1880643" cy="369332"/>
          </a:xfrm>
          <a:prstGeom prst="rect">
            <a:avLst/>
          </a:prstGeom>
        </p:spPr>
        <p:txBody>
          <a:bodyPr wrap="none">
            <a:spAutoFit/>
          </a:bodyPr>
          <a:lstStyle/>
          <a:p>
            <a:r>
              <a:rPr lang="en-US" altLang="ja-JP" dirty="0" err="1"/>
              <a:t>Skane</a:t>
            </a:r>
            <a:r>
              <a:rPr lang="en-US" altLang="ja-JP" dirty="0"/>
              <a:t> market</a:t>
            </a:r>
            <a:r>
              <a:rPr lang="ja-JP" altLang="en-US" dirty="0" err="1"/>
              <a:t>。</a:t>
            </a:r>
            <a:endParaRPr lang="en-US" altLang="ja-JP" dirty="0"/>
          </a:p>
        </p:txBody>
      </p:sp>
      <p:sp>
        <p:nvSpPr>
          <p:cNvPr id="16" name="正方形/長方形 15">
            <a:extLst>
              <a:ext uri="{FF2B5EF4-FFF2-40B4-BE49-F238E27FC236}">
                <a16:creationId xmlns:a16="http://schemas.microsoft.com/office/drawing/2014/main" id="{AB9DD570-3356-4DFB-BC02-EE03E46D0E64}"/>
              </a:ext>
            </a:extLst>
          </p:cNvPr>
          <p:cNvSpPr/>
          <p:nvPr/>
        </p:nvSpPr>
        <p:spPr>
          <a:xfrm>
            <a:off x="6755966" y="1862513"/>
            <a:ext cx="1225015" cy="369332"/>
          </a:xfrm>
          <a:prstGeom prst="rect">
            <a:avLst/>
          </a:prstGeom>
        </p:spPr>
        <p:txBody>
          <a:bodyPr wrap="none">
            <a:spAutoFit/>
          </a:bodyPr>
          <a:lstStyle/>
          <a:p>
            <a:r>
              <a:rPr lang="en-US" altLang="ja-JP" dirty="0"/>
              <a:t>Yarmouth</a:t>
            </a:r>
          </a:p>
        </p:txBody>
      </p:sp>
      <p:pic>
        <p:nvPicPr>
          <p:cNvPr id="18" name="Picture 2" descr="C:\Users\Tsurushima\Desktop\スキャン\Folder(2016-5-19)0011.JPEG">
            <a:extLst>
              <a:ext uri="{FF2B5EF4-FFF2-40B4-BE49-F238E27FC236}">
                <a16:creationId xmlns:a16="http://schemas.microsoft.com/office/drawing/2014/main" id="{96870937-3441-461E-AA91-853CE47FBDB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770" y="4493968"/>
            <a:ext cx="1800860" cy="2288540"/>
          </a:xfrm>
          <a:prstGeom prst="rect">
            <a:avLst/>
          </a:prstGeom>
          <a:noFill/>
          <a:extLst/>
        </p:spPr>
      </p:pic>
      <p:sp>
        <p:nvSpPr>
          <p:cNvPr id="3" name="正方形/長方形 2">
            <a:extLst>
              <a:ext uri="{FF2B5EF4-FFF2-40B4-BE49-F238E27FC236}">
                <a16:creationId xmlns:a16="http://schemas.microsoft.com/office/drawing/2014/main" id="{5FEF311E-891E-4D2D-BBA6-4B1D2E41B789}"/>
              </a:ext>
            </a:extLst>
          </p:cNvPr>
          <p:cNvSpPr/>
          <p:nvPr/>
        </p:nvSpPr>
        <p:spPr>
          <a:xfrm>
            <a:off x="9870626" y="1072737"/>
            <a:ext cx="1449436" cy="369332"/>
          </a:xfrm>
          <a:prstGeom prst="rect">
            <a:avLst/>
          </a:prstGeom>
        </p:spPr>
        <p:txBody>
          <a:bodyPr wrap="none">
            <a:spAutoFit/>
          </a:bodyPr>
          <a:lstStyle/>
          <a:p>
            <a:r>
              <a:rPr lang="en-US" altLang="ja-JP" dirty="0" err="1"/>
              <a:t>Scaborough</a:t>
            </a:r>
            <a:endParaRPr lang="ja-JP" altLang="en-US" dirty="0"/>
          </a:p>
        </p:txBody>
      </p:sp>
      <p:pic>
        <p:nvPicPr>
          <p:cNvPr id="19" name="Picture 2" descr="C:\Users\Tsurushima\Desktop\スキャン\Folder(2016-5-19)0003.JPEG">
            <a:extLst>
              <a:ext uri="{FF2B5EF4-FFF2-40B4-BE49-F238E27FC236}">
                <a16:creationId xmlns:a16="http://schemas.microsoft.com/office/drawing/2014/main" id="{89732CE5-486E-421C-8CE3-1D6B441B894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3344" y="4479852"/>
            <a:ext cx="1799590" cy="1520190"/>
          </a:xfrm>
          <a:prstGeom prst="rect">
            <a:avLst/>
          </a:prstGeom>
          <a:noFill/>
          <a:extLst/>
        </p:spPr>
      </p:pic>
      <p:pic>
        <p:nvPicPr>
          <p:cNvPr id="20" name="Picture 2" descr="C:\Users\Tsurushima\Desktop\スキャン\Folder(2016-5-19)0006.JPEG">
            <a:extLst>
              <a:ext uri="{FF2B5EF4-FFF2-40B4-BE49-F238E27FC236}">
                <a16:creationId xmlns:a16="http://schemas.microsoft.com/office/drawing/2014/main" id="{BC3560AB-92A1-4AC7-80CA-490E4A42CC1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2934" y="4460783"/>
            <a:ext cx="1709420" cy="1509395"/>
          </a:xfrm>
          <a:prstGeom prst="rect">
            <a:avLst/>
          </a:prstGeom>
          <a:noFill/>
          <a:extLst/>
        </p:spPr>
      </p:pic>
      <p:pic>
        <p:nvPicPr>
          <p:cNvPr id="21" name="Picture 2" descr="C:\Users\Tsurushima\Desktop\スキャン\Folder(2016-5-19)0007.JPEG">
            <a:extLst>
              <a:ext uri="{FF2B5EF4-FFF2-40B4-BE49-F238E27FC236}">
                <a16:creationId xmlns:a16="http://schemas.microsoft.com/office/drawing/2014/main" id="{048A28DF-F5DA-40D0-A7E8-3D80D3FB074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54490" y="5685030"/>
            <a:ext cx="2937510" cy="1017905"/>
          </a:xfrm>
          <a:prstGeom prst="rect">
            <a:avLst/>
          </a:prstGeom>
          <a:noFill/>
          <a:extLst/>
        </p:spPr>
      </p:pic>
      <p:pic>
        <p:nvPicPr>
          <p:cNvPr id="22" name="Picture 3" descr="C:\Users\Tsurushima\Desktop\スキャン\Folder(2016-5-19)0010.JPEG">
            <a:extLst>
              <a:ext uri="{FF2B5EF4-FFF2-40B4-BE49-F238E27FC236}">
                <a16:creationId xmlns:a16="http://schemas.microsoft.com/office/drawing/2014/main" id="{F1D6531F-832E-4B36-B352-0D8B54F8183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1773" y="4581068"/>
            <a:ext cx="1898945" cy="2222100"/>
          </a:xfrm>
          <a:prstGeom prst="rect">
            <a:avLst/>
          </a:prstGeom>
          <a:noFill/>
          <a:extLst/>
        </p:spPr>
      </p:pic>
      <p:sp>
        <p:nvSpPr>
          <p:cNvPr id="6" name="正方形/長方形 5">
            <a:extLst>
              <a:ext uri="{FF2B5EF4-FFF2-40B4-BE49-F238E27FC236}">
                <a16:creationId xmlns:a16="http://schemas.microsoft.com/office/drawing/2014/main" id="{DE22AF4B-E754-453D-B780-0931052C2394}"/>
              </a:ext>
            </a:extLst>
          </p:cNvPr>
          <p:cNvSpPr/>
          <p:nvPr/>
        </p:nvSpPr>
        <p:spPr>
          <a:xfrm>
            <a:off x="5195753" y="3711723"/>
            <a:ext cx="6096000" cy="646331"/>
          </a:xfrm>
          <a:prstGeom prst="rect">
            <a:avLst/>
          </a:prstGeom>
        </p:spPr>
        <p:txBody>
          <a:bodyPr>
            <a:spAutoFit/>
          </a:bodyPr>
          <a:lstStyle/>
          <a:p>
            <a:pPr>
              <a:spcAft>
                <a:spcPts val="0"/>
              </a:spcAft>
            </a:pPr>
            <a:r>
              <a:rPr lang="ja-JP" altLang="ja-JP" sz="1200" dirty="0">
                <a:ea typeface="ＭＳ 明朝" panose="02020609040205080304" pitchFamily="17" charset="-128"/>
                <a:cs typeface="Arial" panose="020B0604020202020204" pitchFamily="34" charset="0"/>
              </a:rPr>
              <a:t>年間約</a:t>
            </a:r>
            <a:r>
              <a:rPr lang="en-US" altLang="ja-JP" sz="1200" dirty="0">
                <a:ea typeface="ＭＳ 明朝" panose="02020609040205080304" pitchFamily="17" charset="-128"/>
                <a:cs typeface="Arial" panose="020B0604020202020204" pitchFamily="34" charset="0"/>
              </a:rPr>
              <a:t>5000t</a:t>
            </a:r>
            <a:r>
              <a:rPr lang="ja-JP" altLang="ja-JP" sz="1200" dirty="0">
                <a:ea typeface="ＭＳ 明朝" panose="02020609040205080304" pitchFamily="17" charset="-128"/>
                <a:cs typeface="Arial" panose="020B0604020202020204" pitchFamily="34" charset="0"/>
              </a:rPr>
              <a:t>の塩がイングランドで生産されたと推定</a:t>
            </a:r>
            <a:r>
              <a:rPr lang="en-US" altLang="ja-JP" sz="1200" dirty="0">
                <a:ea typeface="ＭＳ 明朝" panose="02020609040205080304" pitchFamily="17" charset="-128"/>
                <a:cs typeface="Arial" panose="020B0604020202020204" pitchFamily="34" charset="0"/>
              </a:rPr>
              <a:t>.</a:t>
            </a:r>
            <a:r>
              <a:rPr lang="ja-JP" altLang="ja-JP" sz="1200" dirty="0">
                <a:ea typeface="ＭＳ 明朝" panose="02020609040205080304" pitchFamily="17" charset="-128"/>
                <a:cs typeface="Arial" panose="020B0604020202020204" pitchFamily="34" charset="0"/>
              </a:rPr>
              <a:t>一日の食塩摂取量の目標値五グラム。当時のイングランドの推定人口を</a:t>
            </a:r>
            <a:r>
              <a:rPr lang="en-US" altLang="ja-JP" sz="1200" dirty="0">
                <a:ea typeface="ＭＳ 明朝" panose="02020609040205080304" pitchFamily="17" charset="-128"/>
                <a:cs typeface="Arial" panose="020B0604020202020204" pitchFamily="34" charset="0"/>
              </a:rPr>
              <a:t>200</a:t>
            </a:r>
            <a:r>
              <a:rPr lang="ja-JP" altLang="ja-JP" sz="1200" dirty="0">
                <a:ea typeface="ＭＳ 明朝" panose="02020609040205080304" pitchFamily="17" charset="-128"/>
                <a:cs typeface="Arial" panose="020B0604020202020204" pitchFamily="34" charset="0"/>
              </a:rPr>
              <a:t>万とすると、年間</a:t>
            </a:r>
            <a:r>
              <a:rPr lang="en-US" altLang="ja-JP" sz="1200" dirty="0">
                <a:ea typeface="ＭＳ 明朝" panose="02020609040205080304" pitchFamily="17" charset="-128"/>
                <a:cs typeface="Arial" panose="020B0604020202020204" pitchFamily="34" charset="0"/>
              </a:rPr>
              <a:t>3650t</a:t>
            </a:r>
            <a:r>
              <a:rPr lang="ja-JP" altLang="ja-JP" sz="1200" dirty="0">
                <a:ea typeface="ＭＳ 明朝" panose="02020609040205080304" pitchFamily="17" charset="-128"/>
                <a:cs typeface="Arial" panose="020B0604020202020204" pitchFamily="34" charset="0"/>
              </a:rPr>
              <a:t>目標値数値上は塩は自給自足され、輸出可能な余剰も生まれていた。</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94757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AC71B-B5E6-4E1C-9B7D-8020B4ECCEE3}"/>
              </a:ext>
            </a:extLst>
          </p:cNvPr>
          <p:cNvSpPr>
            <a:spLocks noGrp="1"/>
          </p:cNvSpPr>
          <p:nvPr>
            <p:ph type="title"/>
          </p:nvPr>
        </p:nvSpPr>
        <p:spPr>
          <a:xfrm>
            <a:off x="839788" y="457200"/>
            <a:ext cx="3932237" cy="946298"/>
          </a:xfrm>
        </p:spPr>
        <p:txBody>
          <a:bodyPr>
            <a:normAutofit fontScale="90000"/>
          </a:bodyPr>
          <a:lstStyle/>
          <a:p>
            <a:r>
              <a:rPr kumimoji="1" lang="en-US" altLang="ja-JP" dirty="0"/>
              <a:t>3-2</a:t>
            </a:r>
            <a:r>
              <a:rPr lang="ja-JP" altLang="en-US" dirty="0"/>
              <a:t>組織的漁業の誕生</a:t>
            </a:r>
            <a:endParaRPr kumimoji="1" lang="ja-JP" altLang="en-US" dirty="0"/>
          </a:p>
        </p:txBody>
      </p:sp>
      <p:sp>
        <p:nvSpPr>
          <p:cNvPr id="4" name="テキスト プレースホルダー 3">
            <a:extLst>
              <a:ext uri="{FF2B5EF4-FFF2-40B4-BE49-F238E27FC236}">
                <a16:creationId xmlns:a16="http://schemas.microsoft.com/office/drawing/2014/main" id="{585A5F3C-2E76-43FA-B228-0C9AEEE2BDE5}"/>
              </a:ext>
            </a:extLst>
          </p:cNvPr>
          <p:cNvSpPr>
            <a:spLocks noGrp="1"/>
          </p:cNvSpPr>
          <p:nvPr>
            <p:ph type="body" sz="half" idx="2"/>
          </p:nvPr>
        </p:nvSpPr>
        <p:spPr>
          <a:xfrm>
            <a:off x="839788" y="1403499"/>
            <a:ext cx="5043561" cy="4791738"/>
          </a:xfrm>
        </p:spPr>
        <p:txBody>
          <a:bodyPr>
            <a:normAutofit lnSpcReduction="10000"/>
          </a:bodyPr>
          <a:lstStyle/>
          <a:p>
            <a:r>
              <a:rPr lang="ja-JP" altLang="en-US" dirty="0"/>
              <a:t>ゴドウィン伯と国王エドワードの争い</a:t>
            </a:r>
            <a:endParaRPr lang="en-US" altLang="ja-JP" dirty="0"/>
          </a:p>
          <a:p>
            <a:r>
              <a:rPr lang="ja-JP" altLang="en-US" dirty="0"/>
              <a:t>ゴドウィン伯は英仏海峡の鰊漁海民とその集落の</a:t>
            </a:r>
            <a:r>
              <a:rPr lang="ja-JP" altLang="en-US" dirty="0">
                <a:solidFill>
                  <a:srgbClr val="FF0000"/>
                </a:solidFill>
              </a:rPr>
              <a:t>海の領主</a:t>
            </a:r>
            <a:r>
              <a:rPr lang="ja-JP" altLang="en-US" dirty="0"/>
              <a:t>（直接の土地領主ではないが、海上活動の保護者）</a:t>
            </a:r>
            <a:endParaRPr lang="en-US" altLang="ja-JP" dirty="0">
              <a:solidFill>
                <a:srgbClr val="FF0000"/>
              </a:solidFill>
            </a:endParaRPr>
          </a:p>
          <a:p>
            <a:r>
              <a:rPr lang="ja-JP" altLang="en-US" dirty="0"/>
              <a:t>史料６</a:t>
            </a:r>
            <a:r>
              <a:rPr lang="ja-JP" altLang="ja-JP" dirty="0"/>
              <a:t>「すべてのケントの人々と</a:t>
            </a:r>
            <a:r>
              <a:rPr lang="ja-JP" altLang="ja-JP" dirty="0">
                <a:solidFill>
                  <a:srgbClr val="FF0000"/>
                </a:solidFill>
              </a:rPr>
              <a:t>ヘイスティングスから海岸に沿った地域の人々</a:t>
            </a:r>
            <a:r>
              <a:rPr lang="ja-JP" altLang="ja-JP" dirty="0"/>
              <a:t>はゴドウィンとともに生きかつ死ぬことを宣言した</a:t>
            </a:r>
            <a:r>
              <a:rPr lang="en-US" altLang="ja-JP" dirty="0"/>
              <a:t>…</a:t>
            </a:r>
            <a:r>
              <a:rPr lang="ja-JP" altLang="ja-JP" dirty="0"/>
              <a:t>ゴドウィンとハロルドは、ペヴェンシ、ロムニ、ハイス、フォークストン、ドーヴァそしてサンドウィッチへと船団を進め、各地でその地のボートと海民を補強し、大軍勢となり、ロンドンでテムズ川を挟んで国王とにらみ合った</a:t>
            </a:r>
            <a:r>
              <a:rPr lang="ja-JP" altLang="en-US" dirty="0"/>
              <a:t>（</a:t>
            </a:r>
            <a:r>
              <a:rPr lang="en-US" altLang="ja-JP" dirty="0"/>
              <a:t> (Anglo-Saxon Chronicle D&amp;E. 1051, 1052) </a:t>
            </a:r>
            <a:r>
              <a:rPr lang="ja-JP" altLang="en-US" dirty="0"/>
              <a:t>）</a:t>
            </a:r>
            <a:r>
              <a:rPr lang="ja-JP" altLang="ja-JP" dirty="0"/>
              <a:t>。</a:t>
            </a:r>
          </a:p>
          <a:p>
            <a:r>
              <a:rPr lang="ja-JP" altLang="ja-JP" dirty="0"/>
              <a:t>ゴドウィン家の名誉回復に大きな貢献をしたのは、ロンドンと</a:t>
            </a:r>
            <a:r>
              <a:rPr lang="en-US" altLang="ja-JP" dirty="0"/>
              <a:t>12</a:t>
            </a:r>
            <a:r>
              <a:rPr lang="ja-JP" altLang="ja-JP" dirty="0"/>
              <a:t>世紀に</a:t>
            </a:r>
            <a:r>
              <a:rPr lang="ja-JP" altLang="en-US" dirty="0"/>
              <a:t>シンクポート（ヘイスティングズ</a:t>
            </a:r>
            <a:r>
              <a:rPr lang="ja-JP" altLang="ja-JP" dirty="0"/>
              <a:t>、ロムニ、ハイス、ドーヴァそしてサンドウィッチ</a:t>
            </a:r>
            <a:r>
              <a:rPr lang="ja-JP" altLang="en-US" dirty="0"/>
              <a:t>）</a:t>
            </a:r>
            <a:r>
              <a:rPr lang="ja-JP" altLang="ja-JP" dirty="0"/>
              <a:t>を構成していくヘイスティングス周辺とケントの沿岸の</a:t>
            </a:r>
            <a:r>
              <a:rPr lang="ja-JP" altLang="en-US" dirty="0"/>
              <a:t>鰊漁に従事する</a:t>
            </a:r>
            <a:r>
              <a:rPr lang="ja-JP" altLang="ja-JP" dirty="0"/>
              <a:t>海民集団で、</a:t>
            </a:r>
            <a:r>
              <a:rPr lang="en-US" altLang="ja-JP" dirty="0"/>
              <a:t>12</a:t>
            </a:r>
            <a:r>
              <a:rPr lang="ja-JP" altLang="en-US" dirty="0"/>
              <a:t>・</a:t>
            </a:r>
            <a:r>
              <a:rPr lang="en-US" altLang="ja-JP" dirty="0"/>
              <a:t>13</a:t>
            </a:r>
            <a:r>
              <a:rPr lang="ja-JP" altLang="en-US" dirty="0"/>
              <a:t>世紀</a:t>
            </a:r>
            <a:r>
              <a:rPr lang="ja-JP" altLang="ja-JP" dirty="0"/>
              <a:t>にはイングランド王の海軍の中核をなした五港連合を形成していった。 </a:t>
            </a:r>
            <a:r>
              <a:rPr lang="en-US" altLang="ja-JP" dirty="0"/>
              <a:t>K.</a:t>
            </a:r>
            <a:r>
              <a:rPr lang="ja-JP" altLang="en-US" dirty="0"/>
              <a:t> </a:t>
            </a:r>
            <a:r>
              <a:rPr lang="en-US" altLang="ja-JP" dirty="0"/>
              <a:t>M.</a:t>
            </a:r>
            <a:r>
              <a:rPr lang="ja-JP" altLang="en-US" dirty="0"/>
              <a:t> </a:t>
            </a:r>
            <a:r>
              <a:rPr lang="en-US" altLang="ja-JP" dirty="0"/>
              <a:t>E.</a:t>
            </a:r>
            <a:r>
              <a:rPr lang="ja-JP" altLang="en-US" dirty="0"/>
              <a:t> </a:t>
            </a:r>
            <a:r>
              <a:rPr lang="en-US" altLang="ja-JP" dirty="0"/>
              <a:t>Murray (1935),The constitutional history of the Cinque ports, Manchester pp. 1-27.  </a:t>
            </a:r>
            <a:r>
              <a:rPr lang="ja-JP" altLang="en-US" dirty="0"/>
              <a:t>鶴島 </a:t>
            </a:r>
            <a:r>
              <a:rPr lang="en-US" altLang="ja-JP" dirty="0"/>
              <a:t>(2015)</a:t>
            </a:r>
            <a:endParaRPr kumimoji="1" lang="ja-JP" altLang="en-US" dirty="0"/>
          </a:p>
        </p:txBody>
      </p:sp>
      <p:pic>
        <p:nvPicPr>
          <p:cNvPr id="7170" name="Picture 2" descr="Cinque Ports - Wikipedia">
            <a:extLst>
              <a:ext uri="{FF2B5EF4-FFF2-40B4-BE49-F238E27FC236}">
                <a16:creationId xmlns:a16="http://schemas.microsoft.com/office/drawing/2014/main" id="{D3BDF1F6-D61A-41C1-84C4-694A1EBF5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629" y="3932133"/>
            <a:ext cx="3810000" cy="27146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surushima\Desktop\スキャン\Folder(2016-5-19)0017.JPEG">
            <a:extLst>
              <a:ext uri="{FF2B5EF4-FFF2-40B4-BE49-F238E27FC236}">
                <a16:creationId xmlns:a16="http://schemas.microsoft.com/office/drawing/2014/main" id="{F7607507-A08E-4BF9-BFE7-2E3DE830F5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3243" y="678339"/>
            <a:ext cx="2638425" cy="3284855"/>
          </a:xfrm>
          <a:prstGeom prst="rect">
            <a:avLst/>
          </a:prstGeom>
          <a:noFill/>
          <a:extLst/>
        </p:spPr>
      </p:pic>
      <p:sp>
        <p:nvSpPr>
          <p:cNvPr id="20" name="正方形/長方形 19">
            <a:extLst>
              <a:ext uri="{FF2B5EF4-FFF2-40B4-BE49-F238E27FC236}">
                <a16:creationId xmlns:a16="http://schemas.microsoft.com/office/drawing/2014/main" id="{E0DEDE35-D43E-4BF9-AAEF-369D9DCE0962}"/>
              </a:ext>
            </a:extLst>
          </p:cNvPr>
          <p:cNvSpPr/>
          <p:nvPr/>
        </p:nvSpPr>
        <p:spPr>
          <a:xfrm>
            <a:off x="6507126" y="3524049"/>
            <a:ext cx="6096000" cy="276999"/>
          </a:xfrm>
          <a:prstGeom prst="rect">
            <a:avLst/>
          </a:prstGeom>
        </p:spPr>
        <p:txBody>
          <a:bodyPr>
            <a:spAutoFit/>
          </a:bodyPr>
          <a:lstStyle/>
          <a:p>
            <a:r>
              <a:rPr lang="ja-JP" altLang="ja-JP" sz="1200" dirty="0">
                <a:ea typeface="ＭＳ 明朝" panose="02020609040205080304" pitchFamily="17" charset="-128"/>
                <a:cs typeface="Times New Roman" panose="02020603050405020304" pitchFamily="18" charset="0"/>
              </a:rPr>
              <a:t>上陸地点から</a:t>
            </a:r>
            <a:r>
              <a:rPr lang="en-US" altLang="ja-JP" sz="1200" dirty="0">
                <a:ea typeface="ＭＳ 明朝" panose="02020609040205080304" pitchFamily="17" charset="-128"/>
                <a:cs typeface="Times New Roman" panose="02020603050405020304" pitchFamily="18" charset="0"/>
              </a:rPr>
              <a:t>24</a:t>
            </a:r>
            <a:r>
              <a:rPr lang="ja-JP" altLang="ja-JP" sz="1200" dirty="0">
                <a:ea typeface="ＭＳ 明朝" panose="02020609040205080304" pitchFamily="17" charset="-128"/>
                <a:cs typeface="Times New Roman" panose="02020603050405020304" pitchFamily="18" charset="0"/>
              </a:rPr>
              <a:t>キロメートル以上離れた地域（</a:t>
            </a:r>
            <a:r>
              <a:rPr lang="en-US" altLang="ja-JP" sz="1200" dirty="0">
                <a:ea typeface="ＭＳ 明朝" panose="02020609040205080304" pitchFamily="17" charset="-128"/>
                <a:cs typeface="Times New Roman" panose="02020603050405020304" pitchFamily="18" charset="0"/>
              </a:rPr>
              <a:t>Edwards 1987, fig. 23:2</a:t>
            </a:r>
            <a:r>
              <a:rPr lang="ja-JP" altLang="ja-JP" sz="1200" dirty="0">
                <a:ea typeface="ＭＳ 明朝" panose="02020609040205080304" pitchFamily="17" charset="-128"/>
                <a:cs typeface="Times New Roman" panose="02020603050405020304" pitchFamily="18" charset="0"/>
              </a:rPr>
              <a:t>）</a:t>
            </a:r>
            <a:endParaRPr lang="ja-JP" altLang="en-US" sz="1200" dirty="0"/>
          </a:p>
        </p:txBody>
      </p:sp>
      <p:pic>
        <p:nvPicPr>
          <p:cNvPr id="7172" name="Picture 4" descr="Salted Fresh Herring Fish In Wooden Oak Barrel Healthy Seafood Stock Photo  - Download Image Now - iStock">
            <a:extLst>
              <a:ext uri="{FF2B5EF4-FFF2-40B4-BE49-F238E27FC236}">
                <a16:creationId xmlns:a16="http://schemas.microsoft.com/office/drawing/2014/main" id="{72F8B1CF-2BA6-416A-AE7D-6AF5F1F7D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616" y="1689690"/>
            <a:ext cx="2238557" cy="14931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lupea harengus Gervais.jpg">
            <a:extLst>
              <a:ext uri="{FF2B5EF4-FFF2-40B4-BE49-F238E27FC236}">
                <a16:creationId xmlns:a16="http://schemas.microsoft.com/office/drawing/2014/main" id="{D5F56EC5-04C5-402B-AF8A-0FCF37BE13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748" y="192738"/>
            <a:ext cx="3856074" cy="127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4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2EE9D9-1756-4501-BD20-3A62130D1FF9}"/>
              </a:ext>
            </a:extLst>
          </p:cNvPr>
          <p:cNvSpPr>
            <a:spLocks noGrp="1"/>
          </p:cNvSpPr>
          <p:nvPr>
            <p:ph type="title"/>
          </p:nvPr>
        </p:nvSpPr>
        <p:spPr>
          <a:xfrm>
            <a:off x="839788" y="457200"/>
            <a:ext cx="3932237" cy="530225"/>
          </a:xfrm>
        </p:spPr>
        <p:txBody>
          <a:bodyPr>
            <a:normAutofit fontScale="90000"/>
          </a:bodyPr>
          <a:lstStyle/>
          <a:p>
            <a:r>
              <a:rPr kumimoji="1" lang="en-US" altLang="ja-JP" dirty="0"/>
              <a:t>3</a:t>
            </a:r>
            <a:r>
              <a:rPr kumimoji="1" lang="ja-JP" altLang="en-US" dirty="0"/>
              <a:t>－</a:t>
            </a:r>
            <a:r>
              <a:rPr kumimoji="1" lang="en-US" altLang="ja-JP" dirty="0"/>
              <a:t>3</a:t>
            </a:r>
            <a:r>
              <a:rPr kumimoji="1" lang="ja-JP" altLang="en-US" dirty="0"/>
              <a:t>　</a:t>
            </a:r>
            <a:r>
              <a:rPr lang="ja-JP" altLang="en-US" dirty="0"/>
              <a:t>王権の統制</a:t>
            </a:r>
            <a:endParaRPr kumimoji="1" lang="ja-JP" altLang="en-US" dirty="0"/>
          </a:p>
        </p:txBody>
      </p:sp>
      <p:sp>
        <p:nvSpPr>
          <p:cNvPr id="4" name="テキスト プレースホルダー 3">
            <a:extLst>
              <a:ext uri="{FF2B5EF4-FFF2-40B4-BE49-F238E27FC236}">
                <a16:creationId xmlns:a16="http://schemas.microsoft.com/office/drawing/2014/main" id="{F5DB91F6-4A3D-47EB-A623-DBA850475975}"/>
              </a:ext>
            </a:extLst>
          </p:cNvPr>
          <p:cNvSpPr>
            <a:spLocks noGrp="1"/>
          </p:cNvSpPr>
          <p:nvPr>
            <p:ph type="body" sz="half" idx="2"/>
          </p:nvPr>
        </p:nvSpPr>
        <p:spPr>
          <a:xfrm>
            <a:off x="839788" y="1176670"/>
            <a:ext cx="5584866" cy="4692318"/>
          </a:xfrm>
        </p:spPr>
        <p:txBody>
          <a:bodyPr>
            <a:normAutofit fontScale="92500" lnSpcReduction="10000"/>
          </a:bodyPr>
          <a:lstStyle/>
          <a:p>
            <a:r>
              <a:rPr lang="ja-JP" altLang="en-US" dirty="0"/>
              <a:t>史料７　</a:t>
            </a:r>
            <a:r>
              <a:rPr lang="en-US" altLang="ja-JP" dirty="0"/>
              <a:t>(1086</a:t>
            </a:r>
            <a:r>
              <a:rPr lang="ja-JP" altLang="en-US" dirty="0"/>
              <a:t>年の記述）</a:t>
            </a:r>
            <a:r>
              <a:rPr lang="ja-JP" altLang="ja-JP" dirty="0"/>
              <a:t>市民たちは毎年</a:t>
            </a:r>
            <a:r>
              <a:rPr lang="en-US" altLang="ja-JP" dirty="0">
                <a:solidFill>
                  <a:srgbClr val="FF0000"/>
                </a:solidFill>
              </a:rPr>
              <a:t>15</a:t>
            </a:r>
            <a:r>
              <a:rPr lang="ja-JP" altLang="ja-JP" dirty="0">
                <a:solidFill>
                  <a:srgbClr val="FF0000"/>
                </a:solidFill>
              </a:rPr>
              <a:t>日間</a:t>
            </a:r>
            <a:r>
              <a:rPr lang="en-US" altLang="ja-JP" dirty="0">
                <a:solidFill>
                  <a:srgbClr val="FF0000"/>
                </a:solidFill>
              </a:rPr>
              <a:t>20</a:t>
            </a:r>
            <a:r>
              <a:rPr lang="ja-JP" altLang="ja-JP" dirty="0">
                <a:solidFill>
                  <a:srgbClr val="FF0000"/>
                </a:solidFill>
              </a:rPr>
              <a:t>隻のボート</a:t>
            </a:r>
            <a:r>
              <a:rPr lang="ja-JP" altLang="ja-JP" dirty="0"/>
              <a:t>を国王に提供した。それぞれのボートには</a:t>
            </a:r>
            <a:r>
              <a:rPr lang="en-US" altLang="ja-JP" dirty="0">
                <a:solidFill>
                  <a:srgbClr val="FF0000"/>
                </a:solidFill>
              </a:rPr>
              <a:t>21</a:t>
            </a:r>
            <a:r>
              <a:rPr lang="ja-JP" altLang="ja-JP" dirty="0">
                <a:solidFill>
                  <a:srgbClr val="FF0000"/>
                </a:solidFill>
              </a:rPr>
              <a:t>人</a:t>
            </a:r>
            <a:r>
              <a:rPr lang="ja-JP" altLang="ja-JP" dirty="0"/>
              <a:t>の男が乗り込んだ。彼らはこの奉仕を、国王が彼らに裁判権を与えたこと〔自治を与えたこと〕の見返りとして行ったのである。……ミクルマス〔</a:t>
            </a:r>
            <a:r>
              <a:rPr lang="ja-JP" altLang="en-US" dirty="0"/>
              <a:t>９</a:t>
            </a:r>
            <a:r>
              <a:rPr lang="ja-JP" altLang="ja-JP" dirty="0"/>
              <a:t>月</a:t>
            </a:r>
            <a:r>
              <a:rPr lang="en-US" altLang="ja-JP" dirty="0"/>
              <a:t>29</a:t>
            </a:r>
            <a:r>
              <a:rPr lang="ja-JP" altLang="ja-JP" dirty="0"/>
              <a:t>日〕から聖アンドルの祝日〔</a:t>
            </a:r>
            <a:r>
              <a:rPr lang="en-US" altLang="ja-JP" dirty="0"/>
              <a:t>11</a:t>
            </a:r>
            <a:r>
              <a:rPr lang="ja-JP" altLang="ja-JP" dirty="0"/>
              <a:t>月</a:t>
            </a:r>
            <a:r>
              <a:rPr lang="en-US" altLang="ja-JP" dirty="0"/>
              <a:t>30</a:t>
            </a:r>
            <a:r>
              <a:rPr lang="ja-JP" altLang="ja-JP" dirty="0"/>
              <a:t>日〕まで、都市は国王休戦、すなわち平和の裡にあった。もしこれを破る者があれば誰であれ、国王の役人はこの者にその行為ゆえに科料を課した。（</a:t>
            </a:r>
            <a:r>
              <a:rPr lang="en-US" altLang="ja-JP" dirty="0"/>
              <a:t>GDB, </a:t>
            </a:r>
            <a:r>
              <a:rPr lang="en-US" altLang="ja-JP" dirty="0" err="1"/>
              <a:t>fo</a:t>
            </a:r>
            <a:r>
              <a:rPr lang="en-US" altLang="ja-JP" dirty="0"/>
              <a:t>. 1</a:t>
            </a:r>
            <a:r>
              <a:rPr lang="ja-JP" altLang="ja-JP" dirty="0"/>
              <a:t>）</a:t>
            </a:r>
            <a:endParaRPr lang="en-US" altLang="ja-JP" dirty="0"/>
          </a:p>
          <a:p>
            <a:r>
              <a:rPr kumimoji="1" lang="ja-JP" altLang="en-US" dirty="0"/>
              <a:t>☛</a:t>
            </a:r>
            <a:r>
              <a:rPr kumimoji="1" lang="en-US" altLang="ja-JP" dirty="0"/>
              <a:t>1100</a:t>
            </a:r>
            <a:r>
              <a:rPr kumimoji="1" lang="ja-JP" altLang="en-US" dirty="0"/>
              <a:t>年までにはシンクポートの名前が現れる。</a:t>
            </a:r>
            <a:endParaRPr kumimoji="1" lang="en-US" altLang="ja-JP" dirty="0"/>
          </a:p>
          <a:p>
            <a:r>
              <a:rPr lang="ja-JP" altLang="en-US" dirty="0"/>
              <a:t>☛</a:t>
            </a:r>
            <a:r>
              <a:rPr lang="en-US" altLang="ja-JP" dirty="0"/>
              <a:t>1155</a:t>
            </a:r>
            <a:r>
              <a:rPr lang="ja-JP" altLang="en-US" dirty="0"/>
              <a:t>年の国王チャータで、国王が必要なときには船を提供するように。</a:t>
            </a:r>
            <a:r>
              <a:rPr lang="en-US" altLang="ja-JP" dirty="0"/>
              <a:t>57</a:t>
            </a:r>
            <a:r>
              <a:rPr lang="ja-JP" altLang="en-US" dirty="0"/>
              <a:t>隻の船が</a:t>
            </a:r>
            <a:r>
              <a:rPr lang="en-US" altLang="ja-JP" dirty="0"/>
              <a:t>15</a:t>
            </a:r>
            <a:r>
              <a:rPr lang="ja-JP" altLang="en-US" dirty="0"/>
              <a:t>日間活動する。</a:t>
            </a:r>
            <a:endParaRPr lang="en-US" altLang="ja-JP" dirty="0"/>
          </a:p>
          <a:p>
            <a:r>
              <a:rPr lang="ja-JP" altLang="en-US" dirty="0"/>
              <a:t>☛代わりに、関税の特権、自治権、</a:t>
            </a:r>
            <a:r>
              <a:rPr lang="ja-JP" altLang="en-US" dirty="0">
                <a:solidFill>
                  <a:srgbClr val="FF0000"/>
                </a:solidFill>
              </a:rPr>
              <a:t>ヤーマスで鰊漁の網を乾す権利、国王行列の天蓋をもつ権利を与える。</a:t>
            </a:r>
            <a:endParaRPr lang="en-US" altLang="ja-JP" dirty="0">
              <a:solidFill>
                <a:srgbClr val="FF0000"/>
              </a:solidFill>
            </a:endParaRPr>
          </a:p>
          <a:p>
            <a:r>
              <a:rPr lang="ja-JP" altLang="en-US" dirty="0"/>
              <a:t>☛五つの中心地に</a:t>
            </a:r>
            <a:r>
              <a:rPr lang="en-US" altLang="ja-JP" dirty="0"/>
              <a:t>23</a:t>
            </a:r>
            <a:r>
              <a:rPr lang="ja-JP" altLang="en-US" dirty="0"/>
              <a:t>の集落が加えられて組織化される。</a:t>
            </a:r>
            <a:r>
              <a:rPr lang="en-US" altLang="ja-JP" dirty="0"/>
              <a:t>1297</a:t>
            </a:r>
            <a:r>
              <a:rPr lang="ja-JP" altLang="en-US" dirty="0"/>
              <a:t>年の</a:t>
            </a:r>
            <a:r>
              <a:rPr lang="en-US" altLang="ja-JP" dirty="0"/>
              <a:t>Magna Carta 57,</a:t>
            </a:r>
          </a:p>
          <a:p>
            <a:r>
              <a:rPr kumimoji="1" lang="ja-JP" altLang="en-US" dirty="0"/>
              <a:t>☛</a:t>
            </a:r>
            <a:r>
              <a:rPr kumimoji="1" lang="en-US" altLang="ja-JP" dirty="0"/>
              <a:t>14</a:t>
            </a:r>
            <a:r>
              <a:rPr kumimoji="1" lang="ja-JP" altLang="en-US" dirty="0"/>
              <a:t>・</a:t>
            </a:r>
            <a:r>
              <a:rPr kumimoji="1" lang="en-US" altLang="ja-JP" dirty="0"/>
              <a:t>15</a:t>
            </a:r>
            <a:r>
              <a:rPr kumimoji="1" lang="ja-JP" altLang="en-US" dirty="0"/>
              <a:t>世紀に衰退へ。鰊漁の限界と地政学的な重要性の変化</a:t>
            </a:r>
            <a:endParaRPr kumimoji="1" lang="en-US" altLang="ja-JP" dirty="0"/>
          </a:p>
          <a:p>
            <a:r>
              <a:rPr lang="ja-JP" altLang="en-US" dirty="0"/>
              <a:t>☛</a:t>
            </a:r>
            <a:r>
              <a:rPr lang="ja-JP" altLang="en-US" dirty="0">
                <a:solidFill>
                  <a:srgbClr val="FF0000"/>
                </a:solidFill>
              </a:rPr>
              <a:t>海民共同体の鰊漁活動が、海の領主の保護下に入り、海軍力をなし、やがて国王統制下に入る。漁そのもの特権を与える。</a:t>
            </a:r>
            <a:r>
              <a:rPr lang="en-US" altLang="ja-JP" dirty="0">
                <a:solidFill>
                  <a:srgbClr val="FF0000"/>
                </a:solidFill>
              </a:rPr>
              <a:t>Res nullius</a:t>
            </a:r>
            <a:r>
              <a:rPr lang="ja-JP" altLang="en-US" dirty="0">
                <a:solidFill>
                  <a:srgbClr val="FF0000"/>
                </a:solidFill>
              </a:rPr>
              <a:t>の権利を認める。しかし、海域領有の話はない。</a:t>
            </a:r>
            <a:endParaRPr lang="en-US" altLang="ja-JP" dirty="0">
              <a:solidFill>
                <a:srgbClr val="FF0000"/>
              </a:solidFill>
            </a:endParaRPr>
          </a:p>
          <a:p>
            <a:endParaRPr kumimoji="1" lang="ja-JP" altLang="en-US" dirty="0"/>
          </a:p>
        </p:txBody>
      </p:sp>
      <p:pic>
        <p:nvPicPr>
          <p:cNvPr id="10242" name="Picture 2" descr="Development – Cinque Ports">
            <a:extLst>
              <a:ext uri="{FF2B5EF4-FFF2-40B4-BE49-F238E27FC236}">
                <a16:creationId xmlns:a16="http://schemas.microsoft.com/office/drawing/2014/main" id="{C6A7AD4A-2BAC-4187-AC8B-9C3ABBB47C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6263" y="2472781"/>
            <a:ext cx="4429125" cy="191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F964D8-68E6-426B-B43A-D50B18940CAD}"/>
              </a:ext>
            </a:extLst>
          </p:cNvPr>
          <p:cNvSpPr>
            <a:spLocks noGrp="1"/>
          </p:cNvSpPr>
          <p:nvPr>
            <p:ph type="title"/>
          </p:nvPr>
        </p:nvSpPr>
        <p:spPr>
          <a:xfrm>
            <a:off x="836612" y="235983"/>
            <a:ext cx="10351497" cy="1673737"/>
          </a:xfrm>
        </p:spPr>
        <p:txBody>
          <a:bodyPr>
            <a:normAutofit fontScale="90000"/>
          </a:bodyPr>
          <a:lstStyle/>
          <a:p>
            <a:br>
              <a:rPr lang="en-US" altLang="ja-JP" dirty="0"/>
            </a:br>
            <a:br>
              <a:rPr lang="en-US" altLang="ja-JP" dirty="0"/>
            </a:br>
            <a:r>
              <a:rPr lang="en-US" altLang="ja-JP" dirty="0"/>
              <a:t>3-4 </a:t>
            </a:r>
            <a:r>
              <a:rPr lang="ja-JP" altLang="en-US" dirty="0"/>
              <a:t>海峡海帯の船：フルク船</a:t>
            </a:r>
            <a:br>
              <a:rPr lang="en-US" altLang="ja-JP" dirty="0"/>
            </a:br>
            <a:br>
              <a:rPr lang="en-US" altLang="ja-JP" dirty="0"/>
            </a:br>
            <a:endParaRPr kumimoji="1" lang="ja-JP" altLang="en-US" dirty="0"/>
          </a:p>
        </p:txBody>
      </p:sp>
      <p:sp>
        <p:nvSpPr>
          <p:cNvPr id="5" name="コンテンツ プレースホルダー 4">
            <a:extLst>
              <a:ext uri="{FF2B5EF4-FFF2-40B4-BE49-F238E27FC236}">
                <a16:creationId xmlns:a16="http://schemas.microsoft.com/office/drawing/2014/main" id="{59AC58A3-0F20-4F15-BDAD-813996847729}"/>
              </a:ext>
            </a:extLst>
          </p:cNvPr>
          <p:cNvSpPr>
            <a:spLocks noGrp="1"/>
          </p:cNvSpPr>
          <p:nvPr>
            <p:ph idx="1"/>
          </p:nvPr>
        </p:nvSpPr>
        <p:spPr>
          <a:xfrm>
            <a:off x="6241774" y="1856571"/>
            <a:ext cx="5636078" cy="4502594"/>
          </a:xfrm>
        </p:spPr>
        <p:txBody>
          <a:bodyPr>
            <a:noAutofit/>
          </a:bodyPr>
          <a:lstStyle/>
          <a:p>
            <a:r>
              <a:rPr lang="ja-JP" altLang="en-US" sz="2000" dirty="0"/>
              <a:t>「キール船</a:t>
            </a:r>
            <a:r>
              <a:rPr lang="ja-JP" altLang="ja-JP" sz="2000" dirty="0"/>
              <a:t> </a:t>
            </a:r>
            <a:r>
              <a:rPr lang="en-US" altLang="ja-JP" sz="2000" dirty="0"/>
              <a:t>(</a:t>
            </a:r>
            <a:r>
              <a:rPr lang="en-US" altLang="ja-JP" sz="2000" dirty="0" err="1"/>
              <a:t>ceol</a:t>
            </a:r>
            <a:r>
              <a:rPr lang="en-US" altLang="ja-JP" sz="2000" dirty="0"/>
              <a:t>)</a:t>
            </a:r>
            <a:r>
              <a:rPr lang="ja-JP" altLang="ja-JP" sz="2000" dirty="0"/>
              <a:t>あるいはフルク船</a:t>
            </a:r>
            <a:r>
              <a:rPr lang="ja-JP" altLang="en-US" sz="2000" dirty="0"/>
              <a:t> </a:t>
            </a:r>
            <a:r>
              <a:rPr lang="en-US" altLang="ja-JP" sz="2000" dirty="0"/>
              <a:t>(</a:t>
            </a:r>
            <a:r>
              <a:rPr lang="en-US" altLang="ja-JP" sz="2000" dirty="0" err="1"/>
              <a:t>hulcus</a:t>
            </a:r>
            <a:r>
              <a:rPr lang="en-US" altLang="ja-JP" sz="2000" dirty="0"/>
              <a:t>)</a:t>
            </a:r>
            <a:r>
              <a:rPr lang="ja-JP" altLang="ja-JP" sz="2000" dirty="0" err="1"/>
              <a:t>が到</a:t>
            </a:r>
            <a:r>
              <a:rPr lang="ja-JP" altLang="ja-JP" sz="2000" dirty="0"/>
              <a:t>着、あるいは停船しているとすれば、停泊料として４ペンスを支払うべし</a:t>
            </a:r>
            <a:r>
              <a:rPr lang="ja-JP" altLang="en-US" sz="2000" dirty="0"/>
              <a:t>」</a:t>
            </a:r>
            <a:r>
              <a:rPr lang="ja-JP" altLang="ja-JP" sz="2000" dirty="0"/>
              <a:t> 「ロンドンの慣行」 </a:t>
            </a:r>
            <a:r>
              <a:rPr lang="ja-JP" altLang="en-US" sz="2000" dirty="0"/>
              <a:t>：</a:t>
            </a:r>
            <a:r>
              <a:rPr lang="ja-JP" altLang="ja-JP" sz="2000" dirty="0"/>
              <a:t>ケオル</a:t>
            </a:r>
            <a:r>
              <a:rPr lang="en-US" altLang="ja-JP" sz="2000" dirty="0"/>
              <a:t>&lt;</a:t>
            </a:r>
            <a:r>
              <a:rPr lang="en-US" altLang="ja-JP" sz="2000" dirty="0" err="1"/>
              <a:t>ceol</a:t>
            </a:r>
            <a:r>
              <a:rPr lang="en-US" altLang="ja-JP" sz="2000" dirty="0"/>
              <a:t>&gt;</a:t>
            </a:r>
            <a:r>
              <a:rPr lang="ja-JP" altLang="ja-JP" sz="2000" dirty="0"/>
              <a:t>は、古英語の</a:t>
            </a:r>
            <a:r>
              <a:rPr lang="ja-JP" altLang="en-US" sz="2000" dirty="0"/>
              <a:t>キール（竜骨）</a:t>
            </a:r>
            <a:r>
              <a:rPr lang="ja-JP" altLang="ja-JP" sz="2000" dirty="0"/>
              <a:t>船</a:t>
            </a:r>
            <a:r>
              <a:rPr lang="ja-JP" altLang="en-US" sz="2000" dirty="0"/>
              <a:t>：</a:t>
            </a:r>
            <a:r>
              <a:rPr lang="ja-JP" altLang="ja-JP" sz="2000" dirty="0"/>
              <a:t>運搬船</a:t>
            </a:r>
            <a:r>
              <a:rPr lang="ja-JP" altLang="en-US" sz="2000" dirty="0"/>
              <a:t>のロングボート。</a:t>
            </a:r>
            <a:endParaRPr lang="en-US" altLang="ja-JP" sz="2000" dirty="0"/>
          </a:p>
          <a:p>
            <a:r>
              <a:rPr lang="en-US" altLang="ja-JP" sz="2000" dirty="0"/>
              <a:t>12</a:t>
            </a:r>
            <a:r>
              <a:rPr lang="ja-JP" altLang="ja-JP" sz="2000" dirty="0"/>
              <a:t>世紀のロートリンゲンの商人たちは、「イングランドに、キール〔竜骨〕船、フルク船、やその他の船</a:t>
            </a:r>
            <a:r>
              <a:rPr lang="en-US" altLang="ja-JP" sz="2000" dirty="0"/>
              <a:t>(</a:t>
            </a:r>
            <a:r>
              <a:rPr lang="en-US" altLang="ja-JP" sz="2000" i="1" dirty="0" err="1"/>
              <a:t>kiel</a:t>
            </a:r>
            <a:r>
              <a:rPr lang="en-US" altLang="ja-JP" sz="2000" i="1" dirty="0"/>
              <a:t>, hulk, </a:t>
            </a:r>
            <a:r>
              <a:rPr lang="en-US" altLang="ja-JP" sz="2000" i="1" dirty="0" err="1"/>
              <a:t>altre</a:t>
            </a:r>
            <a:r>
              <a:rPr lang="en-US" altLang="ja-JP" sz="2000" i="1" dirty="0"/>
              <a:t> </a:t>
            </a:r>
            <a:r>
              <a:rPr lang="en-US" altLang="ja-JP" sz="2000" i="1" dirty="0" err="1"/>
              <a:t>nef</a:t>
            </a:r>
            <a:r>
              <a:rPr lang="en-US" altLang="ja-JP" sz="2000" i="1" dirty="0"/>
              <a:t> </a:t>
            </a:r>
            <a:r>
              <a:rPr lang="en-US" altLang="ja-JP" sz="2000" dirty="0"/>
              <a:t>)</a:t>
            </a:r>
            <a:r>
              <a:rPr lang="ja-JP" altLang="ja-JP" sz="2000" dirty="0"/>
              <a:t>で来た」</a:t>
            </a:r>
            <a:r>
              <a:rPr lang="ja-JP" altLang="en-US" sz="2000" dirty="0"/>
              <a:t>という</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 Bateson (1902), p. 500</a:t>
            </a:r>
          </a:p>
          <a:p>
            <a:r>
              <a:rPr lang="en-US" altLang="ja-JP" sz="2000" dirty="0"/>
              <a:t>15 </a:t>
            </a:r>
            <a:r>
              <a:rPr lang="ja-JP" altLang="ja-JP" sz="2000" dirty="0"/>
              <a:t>世紀になると大きな帆柱と竜骨のないバナナ型のフルク船は、コグ船に代わって北西ヨーロッパの主要貨物船となるが、その起源については諸説あり</a:t>
            </a:r>
            <a:r>
              <a:rPr lang="ja-JP" altLang="en-US" sz="2000" dirty="0"/>
              <a:t>。</a:t>
            </a:r>
            <a:endParaRPr lang="en-US" altLang="ja-JP" sz="2000" dirty="0"/>
          </a:p>
          <a:p>
            <a:r>
              <a:rPr lang="en-US" altLang="ja-JP" sz="2000" dirty="0"/>
              <a:t>Crumlin-Pedersen(2010)</a:t>
            </a:r>
          </a:p>
          <a:p>
            <a:r>
              <a:rPr lang="ja-JP" altLang="en-US" sz="2000" dirty="0"/>
              <a:t>左図：</a:t>
            </a:r>
            <a:r>
              <a:rPr lang="en-US" altLang="ja-JP" sz="2000" dirty="0"/>
              <a:t>the oldest known seal of Dover(c. 1180) </a:t>
            </a:r>
            <a:r>
              <a:rPr lang="ja-JP" altLang="en-US" sz="2000" dirty="0" err="1"/>
              <a:t>。</a:t>
            </a:r>
            <a:endParaRPr lang="ja-JP" altLang="en-US" sz="2000" dirty="0"/>
          </a:p>
        </p:txBody>
      </p:sp>
      <p:pic>
        <p:nvPicPr>
          <p:cNvPr id="6146" name="Picture 2" descr="Viking Knarr Wood Model Boat Kit by Dusek | Make a boat, Boat building,  Model boats">
            <a:extLst>
              <a:ext uri="{FF2B5EF4-FFF2-40B4-BE49-F238E27FC236}">
                <a16:creationId xmlns:a16="http://schemas.microsoft.com/office/drawing/2014/main" id="{775C72B3-0B2B-4D10-9145-129D8844F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94" y="1072851"/>
            <a:ext cx="2795518" cy="2704664"/>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Seal of Dover">
            <a:hlinkClick r:id="rId4" tooltip="&quot;Seal of Dover&quot;"/>
            <a:extLst>
              <a:ext uri="{FF2B5EF4-FFF2-40B4-BE49-F238E27FC236}">
                <a16:creationId xmlns:a16="http://schemas.microsoft.com/office/drawing/2014/main" id="{C6216AA4-3EA1-4D64-86DB-2582CEA6B29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4235" y="4003863"/>
            <a:ext cx="2654580" cy="2618154"/>
          </a:xfrm>
          <a:prstGeom prst="rect">
            <a:avLst/>
          </a:prstGeom>
          <a:noFill/>
          <a:ln>
            <a:noFill/>
          </a:ln>
        </p:spPr>
      </p:pic>
      <p:pic>
        <p:nvPicPr>
          <p:cNvPr id="9218" name="Picture 2" descr="Cinque Ports Pilots Part I | The Dover Historian">
            <a:extLst>
              <a:ext uri="{FF2B5EF4-FFF2-40B4-BE49-F238E27FC236}">
                <a16:creationId xmlns:a16="http://schemas.microsoft.com/office/drawing/2014/main" id="{1FCADC2A-1BCB-4A80-9EC3-3571978B98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2626" y="1856571"/>
            <a:ext cx="2599008" cy="194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9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341E9B-90B8-446F-95CE-F722FC6612BB}"/>
              </a:ext>
            </a:extLst>
          </p:cNvPr>
          <p:cNvSpPr>
            <a:spLocks noGrp="1"/>
          </p:cNvSpPr>
          <p:nvPr>
            <p:ph type="title"/>
          </p:nvPr>
        </p:nvSpPr>
        <p:spPr>
          <a:xfrm>
            <a:off x="838200" y="365125"/>
            <a:ext cx="10515600" cy="619125"/>
          </a:xfrm>
        </p:spPr>
        <p:txBody>
          <a:bodyPr>
            <a:normAutofit fontScale="90000"/>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FE2B0FDB-923A-46C5-B606-B7239D39F723}"/>
              </a:ext>
            </a:extLst>
          </p:cNvPr>
          <p:cNvSpPr>
            <a:spLocks noGrp="1"/>
          </p:cNvSpPr>
          <p:nvPr>
            <p:ph idx="1"/>
          </p:nvPr>
        </p:nvSpPr>
        <p:spPr>
          <a:xfrm>
            <a:off x="838200" y="1314450"/>
            <a:ext cx="10515600" cy="4862513"/>
          </a:xfrm>
        </p:spPr>
        <p:txBody>
          <a:bodyPr/>
          <a:lstStyle/>
          <a:p>
            <a:pPr marL="0" indent="0">
              <a:buNone/>
            </a:pPr>
            <a:r>
              <a:rPr kumimoji="1" lang="ja-JP" altLang="en-US" dirty="0"/>
              <a:t>はじめに</a:t>
            </a:r>
            <a:endParaRPr kumimoji="1" lang="en-US" altLang="ja-JP" dirty="0"/>
          </a:p>
          <a:p>
            <a:pPr marL="0" indent="0">
              <a:buNone/>
            </a:pPr>
            <a:r>
              <a:rPr lang="ja-JP" altLang="en-US" dirty="0"/>
              <a:t>１．海、船、海民</a:t>
            </a:r>
            <a:endParaRPr lang="en-US" altLang="ja-JP" dirty="0"/>
          </a:p>
          <a:p>
            <a:pPr marL="0" indent="0">
              <a:buNone/>
            </a:pPr>
            <a:r>
              <a:rPr lang="ja-JP" altLang="en-US" dirty="0"/>
              <a:t>２．岸辺</a:t>
            </a:r>
            <a:endParaRPr lang="en-US" altLang="ja-JP" dirty="0"/>
          </a:p>
          <a:p>
            <a:pPr marL="0" indent="0">
              <a:buNone/>
            </a:pPr>
            <a:r>
              <a:rPr lang="ja-JP" altLang="en-US" dirty="0"/>
              <a:t>３</a:t>
            </a:r>
            <a:r>
              <a:rPr kumimoji="1" lang="ja-JP" altLang="en-US" dirty="0"/>
              <a:t>．水平線</a:t>
            </a:r>
            <a:endParaRPr kumimoji="1" lang="en-US" altLang="ja-JP" dirty="0"/>
          </a:p>
          <a:p>
            <a:pPr marL="0" indent="0">
              <a:buNone/>
            </a:pPr>
            <a:r>
              <a:rPr lang="ja-JP" altLang="en-US" dirty="0"/>
              <a:t>４．水平線の彼方</a:t>
            </a:r>
            <a:endParaRPr lang="en-US" altLang="ja-JP" dirty="0"/>
          </a:p>
          <a:p>
            <a:pPr marL="0" indent="0">
              <a:buNone/>
            </a:pPr>
            <a:r>
              <a:rPr kumimoji="1" lang="ja-JP" altLang="en-US" dirty="0"/>
              <a:t>おわりに</a:t>
            </a:r>
          </a:p>
        </p:txBody>
      </p:sp>
    </p:spTree>
    <p:extLst>
      <p:ext uri="{BB962C8B-B14F-4D97-AF65-F5344CB8AC3E}">
        <p14:creationId xmlns:p14="http://schemas.microsoft.com/office/powerpoint/2010/main" val="195960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6B8477-BF9E-4EC4-93C9-66F560625388}"/>
              </a:ext>
            </a:extLst>
          </p:cNvPr>
          <p:cNvSpPr>
            <a:spLocks noGrp="1"/>
          </p:cNvSpPr>
          <p:nvPr>
            <p:ph type="title"/>
          </p:nvPr>
        </p:nvSpPr>
        <p:spPr>
          <a:xfrm>
            <a:off x="839788" y="457200"/>
            <a:ext cx="6475412" cy="822960"/>
          </a:xfrm>
        </p:spPr>
        <p:txBody>
          <a:bodyPr>
            <a:normAutofit/>
          </a:bodyPr>
          <a:lstStyle/>
          <a:p>
            <a:r>
              <a:rPr kumimoji="1" lang="en-US" altLang="ja-JP" dirty="0"/>
              <a:t>3</a:t>
            </a:r>
            <a:r>
              <a:rPr kumimoji="1" lang="ja-JP" altLang="en-US" dirty="0"/>
              <a:t>－</a:t>
            </a:r>
            <a:r>
              <a:rPr kumimoji="1" lang="en-US" altLang="ja-JP" dirty="0"/>
              <a:t>5</a:t>
            </a:r>
            <a:r>
              <a:rPr kumimoji="1" lang="ja-JP" altLang="en-US" dirty="0"/>
              <a:t>　鰊の生産量と複合産業</a:t>
            </a:r>
          </a:p>
        </p:txBody>
      </p:sp>
      <p:sp>
        <p:nvSpPr>
          <p:cNvPr id="4" name="テキスト プレースホルダー 3">
            <a:extLst>
              <a:ext uri="{FF2B5EF4-FFF2-40B4-BE49-F238E27FC236}">
                <a16:creationId xmlns:a16="http://schemas.microsoft.com/office/drawing/2014/main" id="{5EC30138-1046-4B8D-B445-87DFC464678F}"/>
              </a:ext>
            </a:extLst>
          </p:cNvPr>
          <p:cNvSpPr>
            <a:spLocks noGrp="1"/>
          </p:cNvSpPr>
          <p:nvPr>
            <p:ph type="body" sz="half" idx="2"/>
          </p:nvPr>
        </p:nvSpPr>
        <p:spPr>
          <a:xfrm>
            <a:off x="839788" y="1439186"/>
            <a:ext cx="10427210" cy="5418814"/>
          </a:xfrm>
        </p:spPr>
        <p:txBody>
          <a:bodyPr>
            <a:normAutofit fontScale="92500" lnSpcReduction="10000"/>
          </a:bodyPr>
          <a:lstStyle/>
          <a:p>
            <a:r>
              <a:rPr lang="ja-JP" altLang="en-US" dirty="0"/>
              <a:t>（１）１２・１３世紀には海の魚の消費が増大と魚交易の増大と産業の複合化</a:t>
            </a:r>
            <a:endParaRPr lang="en-US" altLang="ja-JP" dirty="0"/>
          </a:p>
          <a:p>
            <a:r>
              <a:rPr lang="ja-JP" altLang="en-US" dirty="0"/>
              <a:t>　・教会の魚食指導</a:t>
            </a:r>
            <a:endParaRPr lang="en-US" altLang="ja-JP" dirty="0"/>
          </a:p>
          <a:p>
            <a:r>
              <a:rPr lang="ja-JP" altLang="en-US" dirty="0"/>
              <a:t>　・保存方法；塩、乾燥、酢漬け、燻製・</a:t>
            </a:r>
            <a:endParaRPr lang="en-US" altLang="ja-JP" dirty="0"/>
          </a:p>
          <a:p>
            <a:r>
              <a:rPr lang="ja-JP" altLang="en-US" dirty="0"/>
              <a:t>　・樽、馬車、船製造</a:t>
            </a:r>
            <a:endParaRPr lang="en-US" altLang="ja-JP" dirty="0"/>
          </a:p>
          <a:p>
            <a:r>
              <a:rPr kumimoji="1" lang="ja-JP" altLang="en-US" dirty="0"/>
              <a:t>（２）</a:t>
            </a:r>
            <a:r>
              <a:rPr lang="ja-JP" altLang="en-US" dirty="0"/>
              <a:t>海外船の到来</a:t>
            </a:r>
            <a:endParaRPr lang="en-US" altLang="ja-JP" dirty="0"/>
          </a:p>
          <a:p>
            <a:r>
              <a:rPr kumimoji="1" lang="ja-JP" altLang="en-US" dirty="0"/>
              <a:t>（３）</a:t>
            </a:r>
            <a:r>
              <a:rPr kumimoji="1" lang="en-US" altLang="ja-JP" dirty="0"/>
              <a:t>Scarborough herring fair</a:t>
            </a:r>
          </a:p>
          <a:p>
            <a:r>
              <a:rPr lang="ja-JP" altLang="en-US" dirty="0"/>
              <a:t>　・</a:t>
            </a:r>
            <a:r>
              <a:rPr lang="en-US" altLang="ja-JP" dirty="0"/>
              <a:t>1305/6</a:t>
            </a:r>
            <a:r>
              <a:rPr lang="ja-JP" altLang="en-US" dirty="0"/>
              <a:t>　課税のかかった分（海外）で</a:t>
            </a:r>
            <a:r>
              <a:rPr lang="en-US" altLang="ja-JP" dirty="0"/>
              <a:t>3.5 million fish (</a:t>
            </a:r>
            <a:r>
              <a:rPr lang="ja-JP" altLang="en-US" dirty="0"/>
              <a:t>樽毎？）</a:t>
            </a:r>
            <a:endParaRPr lang="en-US" altLang="ja-JP" dirty="0"/>
          </a:p>
          <a:p>
            <a:r>
              <a:rPr lang="en-US" altLang="ja-JP" dirty="0"/>
              <a:t> </a:t>
            </a:r>
            <a:r>
              <a:rPr lang="ja-JP" altLang="en-US" dirty="0"/>
              <a:t>　・非課税（イギリス船）</a:t>
            </a:r>
            <a:endParaRPr lang="en-US" altLang="ja-JP" dirty="0"/>
          </a:p>
          <a:p>
            <a:r>
              <a:rPr kumimoji="1" lang="ja-JP" altLang="en-US" dirty="0"/>
              <a:t>　・合計</a:t>
            </a:r>
            <a:r>
              <a:rPr kumimoji="1" lang="en-US" altLang="ja-JP" dirty="0"/>
              <a:t>10million fish/ a year</a:t>
            </a:r>
            <a:r>
              <a:rPr kumimoji="1" lang="ja-JP" altLang="en-US" dirty="0"/>
              <a:t>以上</a:t>
            </a:r>
            <a:endParaRPr kumimoji="1" lang="en-US" altLang="ja-JP" dirty="0"/>
          </a:p>
          <a:p>
            <a:r>
              <a:rPr kumimoji="1" lang="ja-JP" altLang="en-US" dirty="0"/>
              <a:t>　・課題　塩はどこから？</a:t>
            </a:r>
            <a:endParaRPr kumimoji="1" lang="en-US" altLang="ja-JP" dirty="0"/>
          </a:p>
          <a:p>
            <a:r>
              <a:rPr lang="ja-JP" altLang="en-US" dirty="0"/>
              <a:t>（４）</a:t>
            </a:r>
            <a:r>
              <a:rPr lang="en-US" altLang="ja-JP" dirty="0"/>
              <a:t>Yarmouth</a:t>
            </a:r>
            <a:r>
              <a:rPr lang="ja-JP" altLang="en-US" dirty="0"/>
              <a:t> </a:t>
            </a:r>
            <a:endParaRPr lang="en-US" altLang="ja-JP" dirty="0"/>
          </a:p>
          <a:p>
            <a:r>
              <a:rPr lang="ja-JP" altLang="en-US" dirty="0"/>
              <a:t>　・</a:t>
            </a:r>
            <a:r>
              <a:rPr lang="en-US" altLang="ja-JP" dirty="0"/>
              <a:t>10million fish/ a year</a:t>
            </a:r>
            <a:r>
              <a:rPr lang="ja-JP" altLang="en-US" dirty="0"/>
              <a:t>以上が塩漬けにされて樽詰めで内陸や海外へ</a:t>
            </a:r>
            <a:endParaRPr lang="en-US" altLang="ja-JP" dirty="0"/>
          </a:p>
          <a:p>
            <a:r>
              <a:rPr lang="ja-JP" altLang="en-US" dirty="0"/>
              <a:t>　・国王家中、聖俗貴族の家中、ロンドンの魚商人が毎年太市で塩漬けありは燻製の鰊を購入</a:t>
            </a:r>
            <a:endParaRPr lang="en-US" altLang="ja-JP" dirty="0"/>
          </a:p>
          <a:p>
            <a:r>
              <a:rPr lang="ja-JP" altLang="en-US" dirty="0"/>
              <a:t>　・遠く離れた修道院は、ヤーマス近郊に処理場</a:t>
            </a:r>
            <a:endParaRPr lang="en-US" altLang="ja-JP" dirty="0"/>
          </a:p>
          <a:p>
            <a:r>
              <a:rPr lang="en-US" altLang="ja-JP" dirty="0"/>
              <a:t>W. Childs, ‘Fishing and Fisheries in the middle Ages’, in Starkey et al. </a:t>
            </a:r>
            <a:r>
              <a:rPr lang="en-US" altLang="ja-JP" dirty="0" err="1"/>
              <a:t>Englands</a:t>
            </a:r>
            <a:r>
              <a:rPr lang="en-US" altLang="ja-JP" dirty="0"/>
              <a:t>’ Sea Fisheries (Liden, </a:t>
            </a:r>
            <a:r>
              <a:rPr lang="en-US" altLang="ja-JP" dirty="0" err="1"/>
              <a:t>Beill</a:t>
            </a:r>
            <a:r>
              <a:rPr lang="en-US" altLang="ja-JP" dirty="0"/>
              <a:t>, 2010), pp. 19020.</a:t>
            </a:r>
          </a:p>
          <a:p>
            <a:r>
              <a:rPr lang="en-US" altLang="ja-JP" dirty="0"/>
              <a:t> J.</a:t>
            </a:r>
            <a:r>
              <a:rPr lang="ja-JP" altLang="en-US" dirty="0"/>
              <a:t> </a:t>
            </a:r>
            <a:r>
              <a:rPr lang="en-US" altLang="ja-JP" dirty="0"/>
              <a:t>Bon,</a:t>
            </a:r>
            <a:r>
              <a:rPr lang="ja-JP" altLang="en-US" dirty="0"/>
              <a:t> </a:t>
            </a:r>
            <a:r>
              <a:rPr lang="en-US" altLang="ja-JP" dirty="0"/>
              <a:t>‘Monastic Fisheries’, in M. Aston, Medieval Fish, Fisheries and Fish Ponds in England (Oxford, BAR, British Series 182 (1), 1988), pp. 69-112.</a:t>
            </a:r>
          </a:p>
          <a:p>
            <a:endParaRPr lang="en-US" altLang="ja-JP" dirty="0"/>
          </a:p>
        </p:txBody>
      </p:sp>
    </p:spTree>
    <p:extLst>
      <p:ext uri="{BB962C8B-B14F-4D97-AF65-F5344CB8AC3E}">
        <p14:creationId xmlns:p14="http://schemas.microsoft.com/office/powerpoint/2010/main" val="248907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EB85D4-D60A-40DB-B5C1-10B0706693F6}"/>
              </a:ext>
            </a:extLst>
          </p:cNvPr>
          <p:cNvSpPr>
            <a:spLocks noGrp="1"/>
          </p:cNvSpPr>
          <p:nvPr>
            <p:ph type="title"/>
          </p:nvPr>
        </p:nvSpPr>
        <p:spPr/>
        <p:txBody>
          <a:bodyPr/>
          <a:lstStyle/>
          <a:p>
            <a:r>
              <a:rPr kumimoji="1" lang="en-US" altLang="ja-JP" dirty="0"/>
              <a:t>3</a:t>
            </a:r>
            <a:r>
              <a:rPr kumimoji="1" lang="ja-JP" altLang="en-US" dirty="0"/>
              <a:t>－</a:t>
            </a:r>
            <a:r>
              <a:rPr kumimoji="1" lang="en-US" altLang="ja-JP" dirty="0"/>
              <a:t>6</a:t>
            </a:r>
            <a:r>
              <a:rPr kumimoji="1" lang="ja-JP" altLang="en-US" dirty="0"/>
              <a:t>　鱈と近海漁の限界</a:t>
            </a:r>
          </a:p>
        </p:txBody>
      </p:sp>
      <p:sp>
        <p:nvSpPr>
          <p:cNvPr id="3" name="コンテンツ プレースホルダー 2">
            <a:extLst>
              <a:ext uri="{FF2B5EF4-FFF2-40B4-BE49-F238E27FC236}">
                <a16:creationId xmlns:a16="http://schemas.microsoft.com/office/drawing/2014/main" id="{34CD1859-CD36-46C1-9C23-B6CCD51C8EF3}"/>
              </a:ext>
            </a:extLst>
          </p:cNvPr>
          <p:cNvSpPr>
            <a:spLocks noGrp="1"/>
          </p:cNvSpPr>
          <p:nvPr>
            <p:ph idx="1"/>
          </p:nvPr>
        </p:nvSpPr>
        <p:spPr/>
        <p:txBody>
          <a:bodyPr>
            <a:normAutofit/>
          </a:bodyPr>
          <a:lstStyle/>
          <a:p>
            <a:r>
              <a:rPr lang="ja-JP" altLang="en-US" sz="1600" dirty="0"/>
              <a:t>餌釣・延縄</a:t>
            </a:r>
            <a:endParaRPr lang="en-US" altLang="ja-JP" sz="1600" dirty="0"/>
          </a:p>
          <a:p>
            <a:r>
              <a:rPr kumimoji="1" lang="en-US" altLang="ja-JP" sz="1600" dirty="0"/>
              <a:t>13</a:t>
            </a:r>
            <a:r>
              <a:rPr kumimoji="1" lang="ja-JP" altLang="en-US" sz="1600" dirty="0"/>
              <a:t>世紀までに</a:t>
            </a:r>
            <a:r>
              <a:rPr kumimoji="1" lang="en-US" altLang="ja-JP" sz="1600" dirty="0"/>
              <a:t>Grimsby</a:t>
            </a:r>
            <a:r>
              <a:rPr kumimoji="1" lang="ja-JP" altLang="en-US" sz="1600" dirty="0"/>
              <a:t>が有名</a:t>
            </a:r>
            <a:r>
              <a:rPr lang="ja-JP" altLang="en-US" sz="1600" dirty="0"/>
              <a:t>：考古学的遺物から加工場跡</a:t>
            </a:r>
            <a:endParaRPr lang="en-US" altLang="ja-JP" sz="1600" dirty="0"/>
          </a:p>
          <a:p>
            <a:r>
              <a:rPr lang="en-US" altLang="ja-JP" sz="1600" dirty="0"/>
              <a:t>Norfolk: </a:t>
            </a:r>
            <a:r>
              <a:rPr lang="en-US" altLang="ja-JP" sz="1600" dirty="0" err="1"/>
              <a:t>Balkeney</a:t>
            </a:r>
            <a:r>
              <a:rPr lang="en-US" altLang="ja-JP" sz="1600" dirty="0"/>
              <a:t> </a:t>
            </a:r>
            <a:r>
              <a:rPr lang="en-US" altLang="ja-JP" sz="1600" dirty="0" err="1"/>
              <a:t>Cley</a:t>
            </a:r>
            <a:r>
              <a:rPr lang="en-US" altLang="ja-JP" sz="1600" dirty="0"/>
              <a:t> Cromer </a:t>
            </a:r>
          </a:p>
          <a:p>
            <a:r>
              <a:rPr kumimoji="1" lang="en-US" altLang="ja-JP" sz="1600" dirty="0" err="1"/>
              <a:t>Stockfish</a:t>
            </a:r>
            <a:endParaRPr kumimoji="1" lang="en-US" altLang="ja-JP" sz="1600" dirty="0"/>
          </a:p>
          <a:p>
            <a:pPr marL="0" indent="0">
              <a:buNone/>
            </a:pPr>
            <a:endParaRPr kumimoji="1" lang="en-US" altLang="ja-JP" sz="1600" dirty="0"/>
          </a:p>
          <a:p>
            <a:pPr marL="0" indent="0">
              <a:buNone/>
            </a:pPr>
            <a:endParaRPr kumimoji="1" lang="en-US" altLang="ja-JP" sz="1600" dirty="0"/>
          </a:p>
        </p:txBody>
      </p:sp>
      <p:sp>
        <p:nvSpPr>
          <p:cNvPr id="4" name="テキスト プレースホルダー 3">
            <a:extLst>
              <a:ext uri="{FF2B5EF4-FFF2-40B4-BE49-F238E27FC236}">
                <a16:creationId xmlns:a16="http://schemas.microsoft.com/office/drawing/2014/main" id="{32B27C30-926D-4453-930C-9AC1812D78F7}"/>
              </a:ext>
            </a:extLst>
          </p:cNvPr>
          <p:cNvSpPr>
            <a:spLocks noGrp="1"/>
          </p:cNvSpPr>
          <p:nvPr>
            <p:ph type="body" sz="half" idx="2"/>
          </p:nvPr>
        </p:nvSpPr>
        <p:spPr>
          <a:xfrm>
            <a:off x="839788" y="2057399"/>
            <a:ext cx="3932237" cy="4717111"/>
          </a:xfrm>
        </p:spPr>
        <p:txBody>
          <a:bodyPr>
            <a:normAutofit fontScale="92500" lnSpcReduction="10000"/>
          </a:bodyPr>
          <a:lstStyle/>
          <a:p>
            <a:r>
              <a:rPr kumimoji="1" lang="ja-JP" altLang="en-US" dirty="0"/>
              <a:t>・鱈の骨はイングランド南部と東部から出土</a:t>
            </a:r>
            <a:endParaRPr kumimoji="1" lang="en-US" altLang="ja-JP" dirty="0"/>
          </a:p>
          <a:p>
            <a:r>
              <a:rPr lang="ja-JP" altLang="en-US" dirty="0"/>
              <a:t>☛</a:t>
            </a:r>
            <a:r>
              <a:rPr kumimoji="1" lang="ja-JP" altLang="en-US" dirty="0"/>
              <a:t>安定同位体分析をすると</a:t>
            </a:r>
            <a:endParaRPr kumimoji="1" lang="en-US" altLang="ja-JP" dirty="0"/>
          </a:p>
          <a:p>
            <a:r>
              <a:rPr lang="ja-JP" altLang="en-US" dirty="0"/>
              <a:t>・</a:t>
            </a:r>
            <a:r>
              <a:rPr lang="en-US" altLang="ja-JP" dirty="0"/>
              <a:t>9</a:t>
            </a:r>
            <a:r>
              <a:rPr lang="ja-JP" altLang="en-US" dirty="0"/>
              <a:t>世紀から</a:t>
            </a:r>
            <a:r>
              <a:rPr lang="en-US" altLang="ja-JP" dirty="0"/>
              <a:t>10</a:t>
            </a:r>
            <a:r>
              <a:rPr lang="ja-JP" altLang="en-US" dirty="0"/>
              <a:t>世紀まではすべてが近海（北海南部）</a:t>
            </a:r>
            <a:endParaRPr lang="en-US" altLang="ja-JP" dirty="0"/>
          </a:p>
          <a:p>
            <a:r>
              <a:rPr kumimoji="1" lang="ja-JP" altLang="en-US" dirty="0"/>
              <a:t>・</a:t>
            </a:r>
            <a:r>
              <a:rPr kumimoji="1" lang="en-US" altLang="ja-JP" dirty="0"/>
              <a:t>11</a:t>
            </a:r>
            <a:r>
              <a:rPr kumimoji="1" lang="ja-JP" altLang="en-US" dirty="0"/>
              <a:t>世紀から</a:t>
            </a:r>
            <a:r>
              <a:rPr kumimoji="1" lang="en-US" altLang="ja-JP" dirty="0"/>
              <a:t>12</a:t>
            </a:r>
            <a:r>
              <a:rPr kumimoji="1" lang="ja-JP" altLang="en-US" dirty="0"/>
              <a:t>世紀もほとんど近海</a:t>
            </a:r>
            <a:endParaRPr kumimoji="1" lang="en-US" altLang="ja-JP" dirty="0"/>
          </a:p>
          <a:p>
            <a:r>
              <a:rPr kumimoji="1" lang="ja-JP" altLang="en-US" dirty="0"/>
              <a:t>☛</a:t>
            </a:r>
            <a:r>
              <a:rPr kumimoji="1" lang="en-US" altLang="ja-JP" dirty="0"/>
              <a:t>13</a:t>
            </a:r>
            <a:r>
              <a:rPr kumimoji="1" lang="ja-JP" altLang="en-US" dirty="0"/>
              <a:t>世紀以降、とくに</a:t>
            </a:r>
            <a:r>
              <a:rPr kumimoji="1" lang="en-US" altLang="ja-JP" dirty="0"/>
              <a:t>14</a:t>
            </a:r>
            <a:r>
              <a:rPr kumimoji="1" lang="ja-JP" altLang="en-US" dirty="0"/>
              <a:t>世紀になると</a:t>
            </a:r>
            <a:endParaRPr kumimoji="1" lang="en-US" altLang="ja-JP" dirty="0"/>
          </a:p>
          <a:p>
            <a:r>
              <a:rPr kumimoji="1" lang="ja-JP" altLang="en-US" dirty="0"/>
              <a:t>北海北部</a:t>
            </a:r>
            <a:endParaRPr kumimoji="1" lang="en-US" altLang="ja-JP" dirty="0"/>
          </a:p>
          <a:p>
            <a:r>
              <a:rPr lang="en-US" altLang="ja-JP" dirty="0"/>
              <a:t>Barret J, et al. ‘Interpreting the ex </a:t>
            </a:r>
            <a:r>
              <a:rPr lang="en-US" altLang="ja-JP" dirty="0" err="1"/>
              <a:t>pansion</a:t>
            </a:r>
            <a:r>
              <a:rPr lang="en-US" altLang="ja-JP" dirty="0"/>
              <a:t> of sea-fishing in medieval Europe, using</a:t>
            </a:r>
            <a:r>
              <a:rPr lang="ja-JP" altLang="en-US" dirty="0"/>
              <a:t>　</a:t>
            </a:r>
            <a:r>
              <a:rPr lang="en-US" altLang="ja-JP" dirty="0"/>
              <a:t>stable isotope analysis of archaeological cod bones’.</a:t>
            </a:r>
          </a:p>
          <a:p>
            <a:r>
              <a:rPr lang="en-US" altLang="ja-JP" dirty="0"/>
              <a:t>M. </a:t>
            </a:r>
            <a:r>
              <a:rPr lang="en-US" altLang="ja-JP" dirty="0" err="1"/>
              <a:t>Kwaleski</a:t>
            </a:r>
            <a:r>
              <a:rPr lang="en-US" altLang="ja-JP" dirty="0"/>
              <a:t>, ‘The Internal and International fish trade of Medieval England and Wales’, in Starkey</a:t>
            </a:r>
          </a:p>
          <a:p>
            <a:endParaRPr lang="en-US" altLang="ja-JP" dirty="0"/>
          </a:p>
          <a:p>
            <a:r>
              <a:rPr lang="en-US" altLang="ja-JP" dirty="0"/>
              <a:t> </a:t>
            </a:r>
            <a:endParaRPr kumimoji="1" lang="ja-JP" altLang="en-US" dirty="0"/>
          </a:p>
        </p:txBody>
      </p:sp>
      <p:pic>
        <p:nvPicPr>
          <p:cNvPr id="5" name="Picture 10" descr="Drying Cod in Newfoundland. | Newfoundland, Newfoundland canada,  Newfoundland and labrador">
            <a:extLst>
              <a:ext uri="{FF2B5EF4-FFF2-40B4-BE49-F238E27FC236}">
                <a16:creationId xmlns:a16="http://schemas.microsoft.com/office/drawing/2014/main" id="{5B6199B5-137C-45C8-AFDE-96189F62F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513" y="4468633"/>
            <a:ext cx="2704001" cy="216320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CE13A0E2-D789-4F15-9677-A16B68FD8442}"/>
              </a:ext>
            </a:extLst>
          </p:cNvPr>
          <p:cNvPicPr>
            <a:picLocks noChangeAspect="1"/>
          </p:cNvPicPr>
          <p:nvPr/>
        </p:nvPicPr>
        <p:blipFill>
          <a:blip r:embed="rId3"/>
          <a:stretch>
            <a:fillRect/>
          </a:stretch>
        </p:blipFill>
        <p:spPr>
          <a:xfrm>
            <a:off x="4882896" y="2653267"/>
            <a:ext cx="3674454" cy="3906295"/>
          </a:xfrm>
          <a:prstGeom prst="rect">
            <a:avLst/>
          </a:prstGeom>
        </p:spPr>
      </p:pic>
      <p:pic>
        <p:nvPicPr>
          <p:cNvPr id="7" name="Picture 6" descr="https://upload.wikimedia.org/wikipedia/commons/thumb/6/60/Gadus_morhua-Atlantic_cod.png/1920px-Gadus_morhua-Atlantic_cod.png">
            <a:extLst>
              <a:ext uri="{FF2B5EF4-FFF2-40B4-BE49-F238E27FC236}">
                <a16:creationId xmlns:a16="http://schemas.microsoft.com/office/drawing/2014/main" id="{DE3DB080-F53C-4900-AADC-8C90330A6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350" y="2181357"/>
            <a:ext cx="3394433" cy="19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A01179-0B1F-4779-8133-8379CDB76341}"/>
              </a:ext>
            </a:extLst>
          </p:cNvPr>
          <p:cNvSpPr>
            <a:spLocks noGrp="1"/>
          </p:cNvSpPr>
          <p:nvPr>
            <p:ph type="title"/>
          </p:nvPr>
        </p:nvSpPr>
        <p:spPr/>
        <p:txBody>
          <a:bodyPr>
            <a:normAutofit fontScale="90000"/>
          </a:bodyPr>
          <a:lstStyle/>
          <a:p>
            <a:r>
              <a:rPr lang="ja-JP" altLang="en-US" dirty="0"/>
              <a:t>４．水平線の彼方</a:t>
            </a:r>
            <a:br>
              <a:rPr lang="en-US" altLang="ja-JP" dirty="0"/>
            </a:br>
            <a:r>
              <a:rPr lang="en-US" altLang="ja-JP" dirty="0"/>
              <a:t>14</a:t>
            </a:r>
            <a:r>
              <a:rPr lang="ja-JP" altLang="en-US" dirty="0"/>
              <a:t>世紀から長い</a:t>
            </a:r>
            <a:r>
              <a:rPr lang="en-US" altLang="ja-JP" dirty="0"/>
              <a:t>16</a:t>
            </a:r>
            <a:r>
              <a:rPr lang="ja-JP" altLang="en-US" dirty="0"/>
              <a:t>世紀へ</a:t>
            </a:r>
            <a:br>
              <a:rPr lang="en-US" altLang="ja-JP" dirty="0"/>
            </a:br>
            <a:endParaRPr kumimoji="1" lang="ja-JP" altLang="en-US" dirty="0"/>
          </a:p>
        </p:txBody>
      </p:sp>
      <p:sp>
        <p:nvSpPr>
          <p:cNvPr id="4" name="テキスト プレースホルダー 3">
            <a:extLst>
              <a:ext uri="{FF2B5EF4-FFF2-40B4-BE49-F238E27FC236}">
                <a16:creationId xmlns:a16="http://schemas.microsoft.com/office/drawing/2014/main" id="{59BDE81C-3523-4911-AB7A-68DF37014606}"/>
              </a:ext>
            </a:extLst>
          </p:cNvPr>
          <p:cNvSpPr>
            <a:spLocks noGrp="1"/>
          </p:cNvSpPr>
          <p:nvPr>
            <p:ph type="body" sz="half" idx="2"/>
          </p:nvPr>
        </p:nvSpPr>
        <p:spPr/>
        <p:txBody>
          <a:bodyPr/>
          <a:lstStyle/>
          <a:p>
            <a:r>
              <a:rPr kumimoji="1" lang="ja-JP" altLang="en-US" dirty="0"/>
              <a:t>４－１　イングランド南西部での漁業の活性化と東部の総体的な地盤沈下</a:t>
            </a:r>
            <a:endParaRPr kumimoji="1" lang="en-US" altLang="ja-JP" dirty="0"/>
          </a:p>
          <a:p>
            <a:r>
              <a:rPr lang="ja-JP" altLang="en-US" dirty="0"/>
              <a:t>４－２</a:t>
            </a:r>
            <a:r>
              <a:rPr kumimoji="1" lang="ja-JP" altLang="en-US" dirty="0"/>
              <a:t>　鰯</a:t>
            </a:r>
            <a:r>
              <a:rPr kumimoji="1" lang="en-US" altLang="ja-JP" dirty="0"/>
              <a:t>(pilchard)</a:t>
            </a:r>
            <a:r>
              <a:rPr kumimoji="1" lang="ja-JP" altLang="en-US" dirty="0"/>
              <a:t>とメルルーザ</a:t>
            </a:r>
            <a:endParaRPr kumimoji="1" lang="en-US" altLang="ja-JP" dirty="0"/>
          </a:p>
          <a:p>
            <a:r>
              <a:rPr lang="ja-JP" altLang="en-US" dirty="0"/>
              <a:t>４－３　南西部の半農半漁景観：</a:t>
            </a:r>
            <a:r>
              <a:rPr lang="en-US" altLang="ja-JP" dirty="0"/>
              <a:t>cellar</a:t>
            </a:r>
          </a:p>
          <a:p>
            <a:r>
              <a:rPr kumimoji="1" lang="ja-JP" altLang="en-US" dirty="0"/>
              <a:t>４－４　アイリッシュ海そしてアイスランド海域での鰊と鱈</a:t>
            </a:r>
            <a:endParaRPr kumimoji="1" lang="en-US" altLang="ja-JP" dirty="0"/>
          </a:p>
          <a:p>
            <a:r>
              <a:rPr kumimoji="1" lang="ja-JP" altLang="en-US" dirty="0"/>
              <a:t>４－５　ブリストルとニューファンドランド海域での鱈漁</a:t>
            </a:r>
            <a:endParaRPr kumimoji="1" lang="en-US" altLang="ja-JP" dirty="0"/>
          </a:p>
          <a:p>
            <a:r>
              <a:rPr lang="ja-JP" altLang="en-US" dirty="0"/>
              <a:t>４－６　</a:t>
            </a:r>
            <a:endParaRPr kumimoji="1" lang="en-US" altLang="ja-JP" dirty="0"/>
          </a:p>
          <a:p>
            <a:endParaRPr kumimoji="1" lang="ja-JP" altLang="en-US" dirty="0"/>
          </a:p>
        </p:txBody>
      </p:sp>
      <p:pic>
        <p:nvPicPr>
          <p:cNvPr id="5" name="Picture 6" descr="https://upload.wikimedia.org/wikipedia/commons/thumb/6/60/Gadus_morhua-Atlantic_cod.png/1920px-Gadus_morhua-Atlantic_cod.png">
            <a:extLst>
              <a:ext uri="{FF2B5EF4-FFF2-40B4-BE49-F238E27FC236}">
                <a16:creationId xmlns:a16="http://schemas.microsoft.com/office/drawing/2014/main" id="{3215EB88-797D-4CD7-AC15-4D21FC36B4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617583"/>
            <a:ext cx="6172200" cy="361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7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5FF617-B850-447A-848D-70D14D37D2BB}"/>
              </a:ext>
            </a:extLst>
          </p:cNvPr>
          <p:cNvSpPr>
            <a:spLocks noGrp="1"/>
          </p:cNvSpPr>
          <p:nvPr>
            <p:ph type="title"/>
          </p:nvPr>
        </p:nvSpPr>
        <p:spPr>
          <a:xfrm>
            <a:off x="839788" y="457200"/>
            <a:ext cx="9695690" cy="918376"/>
          </a:xfrm>
        </p:spPr>
        <p:txBody>
          <a:bodyPr>
            <a:normAutofit fontScale="90000"/>
          </a:bodyPr>
          <a:lstStyle/>
          <a:p>
            <a:r>
              <a:rPr lang="ja-JP" altLang="en-US" dirty="0"/>
              <a:t>４－１　イングランド南西部での漁業の活性化と東部の総体的な地盤沈下</a:t>
            </a:r>
            <a:endParaRPr lang="en-US" altLang="ja-JP" dirty="0"/>
          </a:p>
        </p:txBody>
      </p:sp>
      <p:sp>
        <p:nvSpPr>
          <p:cNvPr id="4" name="テキスト プレースホルダー 3">
            <a:extLst>
              <a:ext uri="{FF2B5EF4-FFF2-40B4-BE49-F238E27FC236}">
                <a16:creationId xmlns:a16="http://schemas.microsoft.com/office/drawing/2014/main" id="{AF0B5222-16CA-4F84-84FE-D3BD4E4ADA41}"/>
              </a:ext>
            </a:extLst>
          </p:cNvPr>
          <p:cNvSpPr>
            <a:spLocks noGrp="1"/>
          </p:cNvSpPr>
          <p:nvPr>
            <p:ph type="body" sz="half" idx="2"/>
          </p:nvPr>
        </p:nvSpPr>
        <p:spPr>
          <a:xfrm>
            <a:off x="839788" y="1375576"/>
            <a:ext cx="10546480" cy="4493412"/>
          </a:xfrm>
        </p:spPr>
        <p:txBody>
          <a:bodyPr>
            <a:normAutofit fontScale="85000" lnSpcReduction="20000"/>
          </a:bodyPr>
          <a:lstStyle/>
          <a:p>
            <a:r>
              <a:rPr lang="ja-JP" altLang="en-US" dirty="0"/>
              <a:t>・南西部イングランド</a:t>
            </a:r>
            <a:r>
              <a:rPr lang="en-US" altLang="ja-JP" dirty="0"/>
              <a:t>:Devon Cornwall </a:t>
            </a:r>
            <a:r>
              <a:rPr lang="ja-JP" altLang="en-US" dirty="0"/>
              <a:t>は、大西洋に面するだけに海峡や北海よりも魚種が豊</a:t>
            </a:r>
            <a:r>
              <a:rPr lang="en-US" altLang="ja-JP" dirty="0"/>
              <a:t>:</a:t>
            </a:r>
            <a:r>
              <a:rPr lang="ja-JP" altLang="en-US" dirty="0"/>
              <a:t>もともとはサーモン地帯。</a:t>
            </a:r>
            <a:endParaRPr lang="en-US" altLang="ja-JP" dirty="0"/>
          </a:p>
          <a:p>
            <a:r>
              <a:rPr lang="ja-JP" altLang="en-US" dirty="0"/>
              <a:t>・中心的な魚種は</a:t>
            </a:r>
            <a:r>
              <a:rPr lang="en-US" altLang="ja-JP" dirty="0"/>
              <a:t>hake</a:t>
            </a:r>
            <a:r>
              <a:rPr lang="ja-JP" altLang="en-US" dirty="0"/>
              <a:t>と</a:t>
            </a:r>
            <a:r>
              <a:rPr lang="en-US" altLang="ja-JP" dirty="0"/>
              <a:t>pilchard</a:t>
            </a:r>
          </a:p>
          <a:p>
            <a:r>
              <a:rPr lang="ja-JP" altLang="en-US" dirty="0"/>
              <a:t>・保存技術の進化</a:t>
            </a:r>
            <a:endParaRPr lang="en-US" altLang="ja-JP" dirty="0"/>
          </a:p>
          <a:p>
            <a:r>
              <a:rPr lang="ja-JP" altLang="en-US" dirty="0"/>
              <a:t>・イングランドの海浜塩業の衰退。それにかわてビスケー湾海域のフランス産の黒い塩の輸入が増加☛イングランドの海浜塩業地帯は産業構造転換を経験し、浜辺での羊飼育に転換☛羊毛業のさらなる発展</a:t>
            </a:r>
            <a:endParaRPr lang="en-US" altLang="ja-JP" dirty="0"/>
          </a:p>
          <a:p>
            <a:r>
              <a:rPr lang="ja-JP" altLang="en-US" dirty="0"/>
              <a:t>・北海海域での漁業競争の激化☛ハンザ、フランドル、デンマーク、ノルウェー</a:t>
            </a:r>
            <a:endParaRPr lang="en-US" altLang="ja-JP" dirty="0"/>
          </a:p>
          <a:p>
            <a:r>
              <a:rPr lang="ja-JP" altLang="en-US" dirty="0"/>
              <a:t>・</a:t>
            </a:r>
            <a:r>
              <a:rPr lang="en-US" altLang="ja-JP" dirty="0" err="1"/>
              <a:t>Skania</a:t>
            </a:r>
            <a:r>
              <a:rPr lang="ja-JP" altLang="en-US" dirty="0"/>
              <a:t>漁場の鰊　</a:t>
            </a:r>
            <a:r>
              <a:rPr lang="en-US" altLang="ja-JP" dirty="0"/>
              <a:t>Lynn</a:t>
            </a:r>
            <a:r>
              <a:rPr lang="ja-JP" altLang="en-US" dirty="0"/>
              <a:t>の輸入の</a:t>
            </a:r>
            <a:r>
              <a:rPr lang="en-US" altLang="ja-JP" dirty="0"/>
              <a:t>42</a:t>
            </a:r>
            <a:r>
              <a:rPr lang="ja-JP" altLang="en-US" dirty="0"/>
              <a:t>％</a:t>
            </a:r>
            <a:endParaRPr lang="en-US" altLang="ja-JP" dirty="0"/>
          </a:p>
          <a:p>
            <a:r>
              <a:rPr lang="ja-JP" altLang="en-US" dirty="0"/>
              <a:t>・ヨーロッパ全体での海の魚の消費量の増大・黒死病以降</a:t>
            </a:r>
            <a:endParaRPr lang="en-US" altLang="ja-JP" dirty="0"/>
          </a:p>
          <a:p>
            <a:endParaRPr lang="en-US" altLang="ja-JP" dirty="0"/>
          </a:p>
          <a:p>
            <a:r>
              <a:rPr lang="en-US" altLang="ja-JP" dirty="0"/>
              <a:t>	</a:t>
            </a:r>
            <a:r>
              <a:rPr lang="ja-JP" altLang="en-US" dirty="0"/>
              <a:t>・賃金の増加と魚の消費</a:t>
            </a:r>
            <a:endParaRPr lang="en-US" altLang="ja-JP" dirty="0"/>
          </a:p>
          <a:p>
            <a:r>
              <a:rPr lang="en-US" altLang="ja-JP" dirty="0"/>
              <a:t>	</a:t>
            </a:r>
            <a:r>
              <a:rPr lang="ja-JP" altLang="en-US" dirty="0"/>
              <a:t>・百年戦争でのフランスとの抗争：海峡の緊張</a:t>
            </a:r>
            <a:endParaRPr lang="en-US" altLang="ja-JP" dirty="0"/>
          </a:p>
          <a:p>
            <a:r>
              <a:rPr lang="en-US" altLang="ja-JP" dirty="0"/>
              <a:t>	</a:t>
            </a:r>
            <a:r>
              <a:rPr lang="ja-JP" altLang="en-US" dirty="0"/>
              <a:t>・海進と</a:t>
            </a:r>
            <a:r>
              <a:rPr lang="en-US" altLang="ja-JP" dirty="0" err="1"/>
              <a:t>siliting</a:t>
            </a:r>
            <a:r>
              <a:rPr lang="ja-JP" altLang="en-US" dirty="0"/>
              <a:t>で港か使えなくなる</a:t>
            </a:r>
            <a:endParaRPr lang="en-US" altLang="ja-JP" dirty="0"/>
          </a:p>
          <a:p>
            <a:r>
              <a:rPr lang="ja-JP" altLang="en-US" dirty="0"/>
              <a:t>・乱獲：鱈の枯渇：①　</a:t>
            </a:r>
            <a:r>
              <a:rPr lang="en-US" altLang="ja-JP" dirty="0"/>
              <a:t>11</a:t>
            </a:r>
            <a:r>
              <a:rPr lang="ja-JP" altLang="en-US" dirty="0"/>
              <a:t>世紀と</a:t>
            </a:r>
            <a:r>
              <a:rPr lang="en-US" altLang="ja-JP" dirty="0"/>
              <a:t>12</a:t>
            </a:r>
            <a:r>
              <a:rPr lang="ja-JP" altLang="en-US" dirty="0"/>
              <a:t>世紀、鱈の体長、</a:t>
            </a:r>
            <a:r>
              <a:rPr lang="en-US" altLang="ja-JP" dirty="0"/>
              <a:t>31inches</a:t>
            </a:r>
            <a:r>
              <a:rPr lang="ja-JP" altLang="en-US" dirty="0"/>
              <a:t>以上</a:t>
            </a:r>
            <a:r>
              <a:rPr lang="en-US" altLang="ja-JP" dirty="0"/>
              <a:t>, </a:t>
            </a:r>
            <a:r>
              <a:rPr lang="ja-JP" altLang="en-US" dirty="0"/>
              <a:t>②</a:t>
            </a:r>
            <a:r>
              <a:rPr lang="en-US" altLang="ja-JP" dirty="0"/>
              <a:t>13</a:t>
            </a:r>
            <a:r>
              <a:rPr lang="ja-JP" altLang="en-US" dirty="0"/>
              <a:t>世紀までに、</a:t>
            </a:r>
            <a:r>
              <a:rPr lang="en-US" altLang="ja-JP" dirty="0"/>
              <a:t>20</a:t>
            </a:r>
            <a:r>
              <a:rPr lang="ja-JP" altLang="en-US" dirty="0"/>
              <a:t>～</a:t>
            </a:r>
            <a:r>
              <a:rPr lang="en-US" altLang="ja-JP" dirty="0"/>
              <a:t>31inches, </a:t>
            </a:r>
            <a:r>
              <a:rPr lang="ja-JP" altLang="en-US" dirty="0"/>
              <a:t>③現在の平均、</a:t>
            </a:r>
            <a:r>
              <a:rPr lang="en-US" altLang="ja-JP" dirty="0"/>
              <a:t>6-12 inches</a:t>
            </a:r>
          </a:p>
          <a:p>
            <a:endParaRPr lang="en-US" altLang="ja-JP" dirty="0"/>
          </a:p>
          <a:p>
            <a:endParaRPr lang="en-US" altLang="ja-JP" dirty="0"/>
          </a:p>
          <a:p>
            <a:r>
              <a:rPr lang="en-US" altLang="ja-JP" dirty="0"/>
              <a:t>H. Fox, The Evolution of Fishing village along the south Coast 1086-1550 (Leicester, 1991)</a:t>
            </a:r>
          </a:p>
          <a:p>
            <a:endParaRPr kumimoji="1" lang="en-US" altLang="ja-JP" dirty="0"/>
          </a:p>
        </p:txBody>
      </p:sp>
    </p:spTree>
    <p:extLst>
      <p:ext uri="{BB962C8B-B14F-4D97-AF65-F5344CB8AC3E}">
        <p14:creationId xmlns:p14="http://schemas.microsoft.com/office/powerpoint/2010/main" val="102406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8C738C-563D-43DA-B495-FDC394F70FB9}"/>
              </a:ext>
            </a:extLst>
          </p:cNvPr>
          <p:cNvSpPr>
            <a:spLocks noGrp="1"/>
          </p:cNvSpPr>
          <p:nvPr>
            <p:ph type="title"/>
          </p:nvPr>
        </p:nvSpPr>
        <p:spPr/>
        <p:txBody>
          <a:bodyPr/>
          <a:lstStyle/>
          <a:p>
            <a:r>
              <a:rPr lang="ja-JP" altLang="en-US" dirty="0"/>
              <a:t>４－２　鰯</a:t>
            </a:r>
            <a:r>
              <a:rPr lang="en-US" altLang="ja-JP" dirty="0"/>
              <a:t>(pilchard)</a:t>
            </a:r>
            <a:r>
              <a:rPr lang="ja-JP" altLang="en-US" dirty="0"/>
              <a:t>とメルルーザ</a:t>
            </a:r>
            <a:br>
              <a:rPr lang="en-US" altLang="ja-JP" dirty="0"/>
            </a:br>
            <a:endParaRPr kumimoji="1" lang="ja-JP" altLang="en-US" dirty="0"/>
          </a:p>
        </p:txBody>
      </p:sp>
      <p:sp>
        <p:nvSpPr>
          <p:cNvPr id="4" name="テキスト プレースホルダー 3">
            <a:extLst>
              <a:ext uri="{FF2B5EF4-FFF2-40B4-BE49-F238E27FC236}">
                <a16:creationId xmlns:a16="http://schemas.microsoft.com/office/drawing/2014/main" id="{D1738769-FEA0-44AA-8A2E-CC29CBC8DD98}"/>
              </a:ext>
            </a:extLst>
          </p:cNvPr>
          <p:cNvSpPr>
            <a:spLocks noGrp="1"/>
          </p:cNvSpPr>
          <p:nvPr>
            <p:ph type="body" sz="half" idx="2"/>
          </p:nvPr>
        </p:nvSpPr>
        <p:spPr/>
        <p:txBody>
          <a:bodyPr/>
          <a:lstStyle/>
          <a:p>
            <a:endParaRPr kumimoji="1" lang="ja-JP" altLang="en-US" dirty="0"/>
          </a:p>
        </p:txBody>
      </p:sp>
      <p:pic>
        <p:nvPicPr>
          <p:cNvPr id="5" name="Picture 2" descr="Cape hake fillet with zucchini salad | Marine Stewardship Council">
            <a:extLst>
              <a:ext uri="{FF2B5EF4-FFF2-40B4-BE49-F238E27FC236}">
                <a16:creationId xmlns:a16="http://schemas.microsoft.com/office/drawing/2014/main" id="{6430632C-EC35-4662-9E51-8FC9A135FF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3701" y="3190689"/>
            <a:ext cx="3880179" cy="2172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commons/7/78/Sardina_pilchardus_Gervais.jpg">
            <a:extLst>
              <a:ext uri="{FF2B5EF4-FFF2-40B4-BE49-F238E27FC236}">
                <a16:creationId xmlns:a16="http://schemas.microsoft.com/office/drawing/2014/main" id="{F426145B-E6F2-4883-9279-6EE9D2D2F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773" y="1127429"/>
            <a:ext cx="3644348" cy="1335156"/>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B5B75BFB-3C8F-4201-A0FD-C28668A32892}"/>
              </a:ext>
            </a:extLst>
          </p:cNvPr>
          <p:cNvSpPr/>
          <p:nvPr/>
        </p:nvSpPr>
        <p:spPr>
          <a:xfrm>
            <a:off x="5872346" y="5363589"/>
            <a:ext cx="6096000" cy="923330"/>
          </a:xfrm>
          <a:prstGeom prst="rect">
            <a:avLst/>
          </a:prstGeom>
        </p:spPr>
        <p:txBody>
          <a:bodyPr>
            <a:spAutoFit/>
          </a:bodyPr>
          <a:lstStyle/>
          <a:p>
            <a:r>
              <a:rPr lang="en-US" altLang="ja-JP" dirty="0"/>
              <a:t>fake</a:t>
            </a:r>
            <a:r>
              <a:rPr lang="ja-JP" altLang="en-US" dirty="0"/>
              <a:t>大陸棚の縁辺部に分布スペイン語メルルーザ学名</a:t>
            </a:r>
            <a:r>
              <a:rPr lang="en-US" altLang="ja-JP" dirty="0"/>
              <a:t>Merluccius,</a:t>
            </a:r>
            <a:r>
              <a:rPr lang="ja-JP" altLang="en-US" dirty="0"/>
              <a:t>タラ目メルルーサ科</a:t>
            </a:r>
            <a:br>
              <a:rPr lang="en-US" altLang="ja-JP" dirty="0"/>
            </a:br>
            <a:endParaRPr lang="ja-JP" altLang="en-US" dirty="0"/>
          </a:p>
        </p:txBody>
      </p:sp>
      <p:sp>
        <p:nvSpPr>
          <p:cNvPr id="8" name="正方形/長方形 7">
            <a:extLst>
              <a:ext uri="{FF2B5EF4-FFF2-40B4-BE49-F238E27FC236}">
                <a16:creationId xmlns:a16="http://schemas.microsoft.com/office/drawing/2014/main" id="{71C19658-D812-43CD-9852-A0C779A84985}"/>
              </a:ext>
            </a:extLst>
          </p:cNvPr>
          <p:cNvSpPr/>
          <p:nvPr/>
        </p:nvSpPr>
        <p:spPr>
          <a:xfrm>
            <a:off x="6793064" y="2782669"/>
            <a:ext cx="3480021" cy="646331"/>
          </a:xfrm>
          <a:prstGeom prst="rect">
            <a:avLst/>
          </a:prstGeom>
        </p:spPr>
        <p:txBody>
          <a:bodyPr wrap="square">
            <a:spAutoFit/>
          </a:bodyPr>
          <a:lstStyle/>
          <a:p>
            <a:r>
              <a:rPr lang="en-US" altLang="ja-JP" dirty="0"/>
              <a:t>pilchard </a:t>
            </a:r>
            <a:r>
              <a:rPr lang="ja-JP" altLang="en-US" dirty="0"/>
              <a:t>ヨーロッパマイワシ</a:t>
            </a:r>
            <a:br>
              <a:rPr lang="en-US" altLang="ja-JP" dirty="0"/>
            </a:br>
            <a:endParaRPr lang="ja-JP" altLang="en-US" dirty="0"/>
          </a:p>
        </p:txBody>
      </p:sp>
    </p:spTree>
    <p:extLst>
      <p:ext uri="{BB962C8B-B14F-4D97-AF65-F5344CB8AC3E}">
        <p14:creationId xmlns:p14="http://schemas.microsoft.com/office/powerpoint/2010/main" val="2986340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CDD04D2-A605-4509-AEBE-E294594CC227}"/>
              </a:ext>
            </a:extLst>
          </p:cNvPr>
          <p:cNvSpPr>
            <a:spLocks noGrp="1"/>
          </p:cNvSpPr>
          <p:nvPr>
            <p:ph type="title"/>
          </p:nvPr>
        </p:nvSpPr>
        <p:spPr/>
        <p:txBody>
          <a:bodyPr/>
          <a:lstStyle/>
          <a:p>
            <a:r>
              <a:rPr lang="ja-JP" altLang="en-US" dirty="0"/>
              <a:t>４－３　南西部の半農半漁景観：</a:t>
            </a:r>
            <a:r>
              <a:rPr lang="en-US" altLang="ja-JP" dirty="0"/>
              <a:t>cellar</a:t>
            </a:r>
            <a:br>
              <a:rPr lang="en-US" altLang="ja-JP" dirty="0"/>
            </a:br>
            <a:endParaRPr kumimoji="1" lang="ja-JP" altLang="en-US" dirty="0"/>
          </a:p>
        </p:txBody>
      </p:sp>
      <p:sp>
        <p:nvSpPr>
          <p:cNvPr id="4" name="コンテンツ プレースホルダー 3">
            <a:extLst>
              <a:ext uri="{FF2B5EF4-FFF2-40B4-BE49-F238E27FC236}">
                <a16:creationId xmlns:a16="http://schemas.microsoft.com/office/drawing/2014/main" id="{B4ED3BC9-4E07-4B9C-BF25-267BFE5DEE2B}"/>
              </a:ext>
            </a:extLst>
          </p:cNvPr>
          <p:cNvSpPr>
            <a:spLocks noGrp="1"/>
          </p:cNvSpPr>
          <p:nvPr>
            <p:ph idx="1"/>
          </p:nvPr>
        </p:nvSpPr>
        <p:spPr>
          <a:xfrm>
            <a:off x="5183189" y="3821118"/>
            <a:ext cx="2583470" cy="2039931"/>
          </a:xfrm>
        </p:spPr>
        <p:txBody>
          <a:bodyPr/>
          <a:lstStyle/>
          <a:p>
            <a:pPr marL="0" indent="0">
              <a:buNone/>
            </a:pPr>
            <a:endParaRPr kumimoji="1" lang="en-US" altLang="ja-JP" sz="1600" dirty="0"/>
          </a:p>
          <a:p>
            <a:pPr marL="0" indent="0">
              <a:buNone/>
            </a:pPr>
            <a:endParaRPr kumimoji="1" lang="ja-JP" altLang="en-US" dirty="0"/>
          </a:p>
        </p:txBody>
      </p:sp>
      <p:sp>
        <p:nvSpPr>
          <p:cNvPr id="5" name="テキスト プレースホルダー 4">
            <a:extLst>
              <a:ext uri="{FF2B5EF4-FFF2-40B4-BE49-F238E27FC236}">
                <a16:creationId xmlns:a16="http://schemas.microsoft.com/office/drawing/2014/main" id="{C9FD0A9B-FFBF-4697-A503-1244AF68764B}"/>
              </a:ext>
            </a:extLst>
          </p:cNvPr>
          <p:cNvSpPr>
            <a:spLocks noGrp="1"/>
          </p:cNvSpPr>
          <p:nvPr>
            <p:ph type="body" sz="half" idx="2"/>
          </p:nvPr>
        </p:nvSpPr>
        <p:spPr>
          <a:xfrm>
            <a:off x="839788" y="2057400"/>
            <a:ext cx="3932237" cy="3811588"/>
          </a:xfrm>
        </p:spPr>
        <p:txBody>
          <a:bodyPr/>
          <a:lstStyle/>
          <a:p>
            <a:r>
              <a:rPr kumimoji="1" lang="ja-JP" altLang="en-US" dirty="0"/>
              <a:t>・</a:t>
            </a:r>
            <a:r>
              <a:rPr lang="ja-JP" altLang="en-US" dirty="0"/>
              <a:t>農業を保管する村落共同体的漁業</a:t>
            </a:r>
            <a:endParaRPr lang="en-US" altLang="ja-JP" dirty="0"/>
          </a:p>
          <a:p>
            <a:r>
              <a:rPr kumimoji="1" lang="ja-JP" altLang="en-US" dirty="0"/>
              <a:t>・丘の上の集落⇔海岸には漁具格納と魚の処理施設</a:t>
            </a:r>
            <a:r>
              <a:rPr kumimoji="1" lang="en-US" altLang="ja-JP" dirty="0"/>
              <a:t>cellar</a:t>
            </a:r>
          </a:p>
          <a:p>
            <a:r>
              <a:rPr lang="ja-JP" altLang="en-US" dirty="0"/>
              <a:t>・</a:t>
            </a:r>
            <a:r>
              <a:rPr lang="en-US" altLang="ja-JP" dirty="0"/>
              <a:t>cellar</a:t>
            </a:r>
            <a:r>
              <a:rPr lang="ja-JP" altLang="en-US" dirty="0"/>
              <a:t>→集落が発生</a:t>
            </a:r>
            <a:endParaRPr lang="en-US" altLang="ja-JP" dirty="0"/>
          </a:p>
          <a:p>
            <a:r>
              <a:rPr kumimoji="1" lang="ja-JP" altLang="en-US" dirty="0"/>
              <a:t>・大規模な商業的漁業は小港を基に展開</a:t>
            </a:r>
          </a:p>
        </p:txBody>
      </p:sp>
      <p:sp>
        <p:nvSpPr>
          <p:cNvPr id="8" name="正方形/長方形 7">
            <a:extLst>
              <a:ext uri="{FF2B5EF4-FFF2-40B4-BE49-F238E27FC236}">
                <a16:creationId xmlns:a16="http://schemas.microsoft.com/office/drawing/2014/main" id="{61C141FC-8AE2-4080-9840-0A971EEAF085}"/>
              </a:ext>
            </a:extLst>
          </p:cNvPr>
          <p:cNvSpPr/>
          <p:nvPr/>
        </p:nvSpPr>
        <p:spPr>
          <a:xfrm>
            <a:off x="5268991" y="3649850"/>
            <a:ext cx="2561920" cy="369332"/>
          </a:xfrm>
          <a:prstGeom prst="rect">
            <a:avLst/>
          </a:prstGeom>
        </p:spPr>
        <p:txBody>
          <a:bodyPr wrap="none">
            <a:spAutoFit/>
          </a:bodyPr>
          <a:lstStyle/>
          <a:p>
            <a:r>
              <a:rPr lang="en-US" altLang="ja-JP" dirty="0"/>
              <a:t> </a:t>
            </a:r>
            <a:r>
              <a:rPr lang="en-GB" altLang="ja-JP" dirty="0"/>
              <a:t>Fish cellar /  </a:t>
            </a:r>
            <a:r>
              <a:rPr lang="en-US" altLang="ja-JP" dirty="0" err="1"/>
              <a:t>Polperro</a:t>
            </a:r>
            <a:endParaRPr lang="ja-JP" altLang="en-US" dirty="0"/>
          </a:p>
        </p:txBody>
      </p:sp>
      <p:pic>
        <p:nvPicPr>
          <p:cNvPr id="11266" name="Picture 2" descr="https://upload.wikimedia.org/wikipedia/commons/6/69/1_polperro_cornwall_2017.jpg">
            <a:extLst>
              <a:ext uri="{FF2B5EF4-FFF2-40B4-BE49-F238E27FC236}">
                <a16:creationId xmlns:a16="http://schemas.microsoft.com/office/drawing/2014/main" id="{A1DF6977-7813-4AA6-9014-13D600E28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480" y="4177668"/>
            <a:ext cx="3673503" cy="179513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270A2093-E2D7-4791-A9EE-C804DADDA142}"/>
              </a:ext>
            </a:extLst>
          </p:cNvPr>
          <p:cNvSpPr/>
          <p:nvPr/>
        </p:nvSpPr>
        <p:spPr>
          <a:xfrm>
            <a:off x="5369781" y="1346318"/>
            <a:ext cx="6096000" cy="1477328"/>
          </a:xfrm>
          <a:prstGeom prst="rect">
            <a:avLst/>
          </a:prstGeom>
        </p:spPr>
        <p:txBody>
          <a:bodyPr>
            <a:spAutoFit/>
          </a:bodyPr>
          <a:lstStyle/>
          <a:p>
            <a:r>
              <a:rPr lang="en-US" altLang="ja-JP" dirty="0">
                <a:solidFill>
                  <a:srgbClr val="202122"/>
                </a:solidFill>
                <a:latin typeface="Arial" panose="020B0604020202020204" pitchFamily="34" charset="0"/>
              </a:rPr>
              <a:t>In</a:t>
            </a:r>
            <a:r>
              <a:rPr lang="ja-JP" altLang="en-US" dirty="0">
                <a:solidFill>
                  <a:srgbClr val="202122"/>
                </a:solidFill>
                <a:latin typeface="Arial" panose="020B0604020202020204" pitchFamily="34" charset="0"/>
              </a:rPr>
              <a:t> </a:t>
            </a:r>
            <a:r>
              <a:rPr lang="en-US" altLang="ja-JP" dirty="0">
                <a:solidFill>
                  <a:srgbClr val="202122"/>
                </a:solidFill>
                <a:latin typeface="Arial" panose="020B0604020202020204" pitchFamily="34" charset="0"/>
              </a:rPr>
              <a:t>the 13th century </a:t>
            </a:r>
            <a:r>
              <a:rPr lang="en-US" altLang="ja-JP" dirty="0" err="1">
                <a:solidFill>
                  <a:srgbClr val="202122"/>
                </a:solidFill>
                <a:latin typeface="Arial" panose="020B0604020202020204" pitchFamily="34" charset="0"/>
              </a:rPr>
              <a:t>Polperro</a:t>
            </a:r>
            <a:r>
              <a:rPr lang="en-US" altLang="ja-JP" dirty="0">
                <a:solidFill>
                  <a:srgbClr val="202122"/>
                </a:solidFill>
                <a:latin typeface="Arial" panose="020B0604020202020204" pitchFamily="34" charset="0"/>
              </a:rPr>
              <a:t> was a </a:t>
            </a:r>
            <a:r>
              <a:rPr lang="en-US" altLang="ja-JP" dirty="0" err="1">
                <a:solidFill>
                  <a:srgbClr val="202122"/>
                </a:solidFill>
                <a:latin typeface="Arial" panose="020B0604020202020204" pitchFamily="34" charset="0"/>
              </a:rPr>
              <a:t>recognised</a:t>
            </a:r>
            <a:r>
              <a:rPr lang="en-US" altLang="ja-JP" dirty="0">
                <a:solidFill>
                  <a:srgbClr val="202122"/>
                </a:solidFill>
                <a:latin typeface="Arial" panose="020B0604020202020204" pitchFamily="34" charset="0"/>
              </a:rPr>
              <a:t> fishing settlement and its first known record is in 1303.</a:t>
            </a:r>
          </a:p>
          <a:p>
            <a:r>
              <a:rPr lang="en-US" altLang="ja-JP" b="1" dirty="0"/>
              <a:t>Former fish cellars on North Rock, </a:t>
            </a:r>
            <a:r>
              <a:rPr lang="en-US" altLang="ja-JP" b="1" dirty="0" err="1"/>
              <a:t>Kingsand</a:t>
            </a:r>
            <a:r>
              <a:rPr lang="ja-JP" altLang="en-US" b="1" dirty="0" err="1"/>
              <a:t>、</a:t>
            </a:r>
            <a:r>
              <a:rPr lang="en-US" altLang="ja-JP" b="1" dirty="0"/>
              <a:t>Cornwall</a:t>
            </a:r>
          </a:p>
          <a:p>
            <a:endParaRPr lang="ja-JP" altLang="en-US" dirty="0"/>
          </a:p>
        </p:txBody>
      </p:sp>
      <p:pic>
        <p:nvPicPr>
          <p:cNvPr id="11270" name="Picture 6" descr="Former fish cellars on North Rock, Kingsand">
            <a:extLst>
              <a:ext uri="{FF2B5EF4-FFF2-40B4-BE49-F238E27FC236}">
                <a16:creationId xmlns:a16="http://schemas.microsoft.com/office/drawing/2014/main" id="{FD56D513-C071-40C2-B6D2-27F3EE548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30" y="4206767"/>
            <a:ext cx="2321781" cy="174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04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FBC81-CF6C-4130-A628-E574B2EC81DE}"/>
              </a:ext>
            </a:extLst>
          </p:cNvPr>
          <p:cNvSpPr>
            <a:spLocks noGrp="1"/>
          </p:cNvSpPr>
          <p:nvPr>
            <p:ph type="title"/>
          </p:nvPr>
        </p:nvSpPr>
        <p:spPr>
          <a:xfrm>
            <a:off x="839788" y="457200"/>
            <a:ext cx="10077353" cy="1252330"/>
          </a:xfrm>
        </p:spPr>
        <p:txBody>
          <a:bodyPr>
            <a:normAutofit fontScale="90000"/>
          </a:bodyPr>
          <a:lstStyle/>
          <a:p>
            <a:r>
              <a:rPr lang="ja-JP" altLang="en-US" dirty="0"/>
              <a:t>４－４　アイリッシュ海そしてアイスランド海域での鰊と鱈</a:t>
            </a:r>
            <a:br>
              <a:rPr lang="en-US" altLang="ja-JP" dirty="0"/>
            </a:br>
            <a:endParaRPr kumimoji="1" lang="ja-JP" altLang="en-US" dirty="0"/>
          </a:p>
        </p:txBody>
      </p:sp>
      <p:sp>
        <p:nvSpPr>
          <p:cNvPr id="4" name="テキスト プレースホルダー 3">
            <a:extLst>
              <a:ext uri="{FF2B5EF4-FFF2-40B4-BE49-F238E27FC236}">
                <a16:creationId xmlns:a16="http://schemas.microsoft.com/office/drawing/2014/main" id="{A40C2123-0A7C-41C5-A3A0-28274C287C4C}"/>
              </a:ext>
            </a:extLst>
          </p:cNvPr>
          <p:cNvSpPr>
            <a:spLocks noGrp="1"/>
          </p:cNvSpPr>
          <p:nvPr>
            <p:ph type="body" sz="half" idx="2"/>
          </p:nvPr>
        </p:nvSpPr>
        <p:spPr>
          <a:xfrm>
            <a:off x="839788" y="1264257"/>
            <a:ext cx="10474918" cy="5398935"/>
          </a:xfrm>
        </p:spPr>
        <p:txBody>
          <a:bodyPr>
            <a:normAutofit/>
          </a:bodyPr>
          <a:lstStyle/>
          <a:p>
            <a:r>
              <a:rPr kumimoji="1" lang="ja-JP" altLang="en-US" dirty="0"/>
              <a:t>・</a:t>
            </a:r>
            <a:r>
              <a:rPr kumimoji="1" lang="en-US" altLang="ja-JP" dirty="0"/>
              <a:t>14</a:t>
            </a:r>
            <a:r>
              <a:rPr kumimoji="1" lang="ja-JP" altLang="en-US" dirty="0"/>
              <a:t>・</a:t>
            </a:r>
            <a:r>
              <a:rPr kumimoji="1" lang="en-US" altLang="ja-JP" dirty="0"/>
              <a:t>15</a:t>
            </a:r>
            <a:r>
              <a:rPr kumimoji="1" lang="ja-JP" altLang="en-US" dirty="0"/>
              <a:t>世紀にかけて、西部の漁場は、アイリッシュ海、ビスケー湾</a:t>
            </a:r>
            <a:r>
              <a:rPr lang="ja-JP" altLang="en-US" dirty="0"/>
              <a:t>・ヨーロッパ大西洋へと拡大し、さらにはアイスランドへ：鰊やメルウルーザ</a:t>
            </a:r>
            <a:endParaRPr lang="en-US" altLang="ja-JP" dirty="0"/>
          </a:p>
          <a:p>
            <a:r>
              <a:rPr kumimoji="1" lang="ja-JP" altLang="en-US" dirty="0"/>
              <a:t>・東部も漁場もバルト海（</a:t>
            </a:r>
            <a:r>
              <a:rPr lang="en-US" altLang="ja-JP" dirty="0" err="1"/>
              <a:t>Skania</a:t>
            </a:r>
            <a:r>
              <a:rPr lang="en-US" altLang="ja-JP" dirty="0"/>
              <a:t>)</a:t>
            </a:r>
            <a:r>
              <a:rPr kumimoji="1" lang="ja-JP" altLang="en-US" dirty="0"/>
              <a:t>ノルウェー、アイスランド海域へ</a:t>
            </a:r>
            <a:endParaRPr kumimoji="1" lang="en-US" altLang="ja-JP" dirty="0"/>
          </a:p>
          <a:p>
            <a:r>
              <a:rPr kumimoji="1" lang="en-US" altLang="ja-JP" dirty="0"/>
              <a:t>	</a:t>
            </a:r>
            <a:r>
              <a:rPr kumimoji="1" lang="ja-JP" altLang="en-US" dirty="0"/>
              <a:t>・最初は</a:t>
            </a:r>
            <a:r>
              <a:rPr kumimoji="1" lang="en-US" altLang="ja-JP" dirty="0"/>
              <a:t>Scarborough</a:t>
            </a:r>
            <a:r>
              <a:rPr kumimoji="1" lang="ja-JP" altLang="en-US" dirty="0"/>
              <a:t>や</a:t>
            </a:r>
            <a:r>
              <a:rPr kumimoji="1" lang="en-US" altLang="ja-JP" dirty="0"/>
              <a:t>Hull</a:t>
            </a:r>
            <a:r>
              <a:rPr kumimoji="1" lang="ja-JP" altLang="en-US" dirty="0"/>
              <a:t>の船、やがて</a:t>
            </a:r>
            <a:r>
              <a:rPr kumimoji="1" lang="en-US" altLang="ja-JP" dirty="0"/>
              <a:t>East</a:t>
            </a:r>
            <a:r>
              <a:rPr lang="ja-JP" altLang="en-US" dirty="0"/>
              <a:t> </a:t>
            </a:r>
            <a:r>
              <a:rPr lang="en-US" altLang="ja-JP" dirty="0"/>
              <a:t>Anglia</a:t>
            </a:r>
            <a:r>
              <a:rPr lang="ja-JP" altLang="en-US" dirty="0"/>
              <a:t>の船が優勢となり</a:t>
            </a:r>
            <a:r>
              <a:rPr lang="en-US" altLang="ja-JP" dirty="0"/>
              <a:t>1520</a:t>
            </a:r>
            <a:r>
              <a:rPr lang="ja-JP" altLang="en-US" dirty="0"/>
              <a:t>年代がピーク。</a:t>
            </a:r>
            <a:endParaRPr lang="en-US" altLang="ja-JP" dirty="0"/>
          </a:p>
          <a:p>
            <a:r>
              <a:rPr kumimoji="1" lang="en-US" altLang="ja-JP" dirty="0"/>
              <a:t>	</a:t>
            </a:r>
            <a:r>
              <a:rPr kumimoji="1" lang="ja-JP" altLang="en-US" dirty="0"/>
              <a:t>・</a:t>
            </a:r>
            <a:r>
              <a:rPr kumimoji="1" lang="en-US" altLang="ja-JP" dirty="0"/>
              <a:t>1380</a:t>
            </a:r>
            <a:r>
              <a:rPr kumimoji="1" lang="ja-JP" altLang="en-US" dirty="0"/>
              <a:t>年に</a:t>
            </a:r>
            <a:r>
              <a:rPr kumimoji="1" lang="en-US" altLang="ja-JP" dirty="0"/>
              <a:t>East Anglia</a:t>
            </a:r>
            <a:r>
              <a:rPr kumimoji="1" lang="ja-JP" altLang="en-US" dirty="0"/>
              <a:t>の領主は</a:t>
            </a:r>
            <a:r>
              <a:rPr kumimoji="1" lang="en-US" altLang="ja-JP" dirty="0"/>
              <a:t>10</a:t>
            </a:r>
            <a:r>
              <a:rPr kumimoji="1" lang="ja-JP" altLang="en-US" dirty="0"/>
              <a:t>－</a:t>
            </a:r>
            <a:r>
              <a:rPr kumimoji="1" lang="en-US" altLang="ja-JP" dirty="0"/>
              <a:t>18</a:t>
            </a:r>
            <a:r>
              <a:rPr kumimoji="1" lang="ja-JP" altLang="en-US" dirty="0" err="1"/>
              <a:t>ｔ</a:t>
            </a:r>
            <a:r>
              <a:rPr kumimoji="1" lang="ja-JP" altLang="en-US" dirty="0"/>
              <a:t>の</a:t>
            </a:r>
            <a:r>
              <a:rPr kumimoji="1" lang="en-US" altLang="ja-JP" dirty="0" err="1"/>
              <a:t>dogger</a:t>
            </a:r>
            <a:r>
              <a:rPr kumimoji="1" lang="ja-JP" altLang="en-US" dirty="0"/>
              <a:t>でノルウェー沖、デンマーク沖で漁</a:t>
            </a:r>
            <a:endParaRPr kumimoji="1" lang="en-US" altLang="ja-JP" dirty="0"/>
          </a:p>
          <a:p>
            <a:r>
              <a:rPr lang="en-US" altLang="ja-JP" dirty="0"/>
              <a:t>	</a:t>
            </a:r>
            <a:r>
              <a:rPr lang="ja-JP" altLang="en-US" dirty="0"/>
              <a:t>・</a:t>
            </a:r>
            <a:r>
              <a:rPr kumimoji="1" lang="ja-JP" altLang="en-US" dirty="0"/>
              <a:t>ノルウェーの鱈はドイツハンザが優勢に</a:t>
            </a:r>
            <a:endParaRPr kumimoji="1" lang="en-US" altLang="ja-JP" dirty="0"/>
          </a:p>
          <a:p>
            <a:r>
              <a:rPr lang="ja-JP" altLang="en-US" dirty="0"/>
              <a:t>・南北軸：ビスケー湾、イベリア半島との交易⇔ロンドン・サウサンプトン＝ボルド＝リスボン線、ガレー船：ワイン、塩、魚</a:t>
            </a:r>
            <a:endParaRPr lang="en-US" altLang="ja-JP" dirty="0"/>
          </a:p>
          <a:p>
            <a:r>
              <a:rPr lang="ja-JP" altLang="en-US" sz="1900" dirty="0"/>
              <a:t>・</a:t>
            </a:r>
            <a:r>
              <a:rPr lang="ja-JP" altLang="en-US" dirty="0"/>
              <a:t>ブリストルとイングランド南西部の重要性：</a:t>
            </a:r>
            <a:r>
              <a:rPr lang="en-US" altLang="ja-JP" dirty="0"/>
              <a:t>Cinque Port</a:t>
            </a:r>
            <a:r>
              <a:rPr lang="ja-JP" altLang="en-US" dirty="0"/>
              <a:t>から私拿捕船団へ</a:t>
            </a:r>
            <a:r>
              <a:rPr lang="en-US" altLang="ja-JP" dirty="0"/>
              <a:t>15</a:t>
            </a:r>
            <a:r>
              <a:rPr lang="ja-JP" altLang="en-US" dirty="0"/>
              <a:t>世紀初め：イングランド人の漁船や商船は、アイスランドの水域へ進出：①　イングランド人の漁師と商人、②アイスランドの漁師、有力者、③デンマーク王権、④　ハンザ商人（</a:t>
            </a:r>
            <a:r>
              <a:rPr lang="en-US" altLang="ja-JP" dirty="0"/>
              <a:t>15</a:t>
            </a:r>
            <a:r>
              <a:rPr lang="ja-JP" altLang="en-US" dirty="0"/>
              <a:t>世紀末から）</a:t>
            </a:r>
            <a:endParaRPr lang="en-US" altLang="ja-JP" dirty="0"/>
          </a:p>
          <a:p>
            <a:r>
              <a:rPr lang="ja-JP" altLang="en-US" dirty="0"/>
              <a:t>・長い</a:t>
            </a:r>
            <a:r>
              <a:rPr lang="en-US" altLang="ja-JP" dirty="0"/>
              <a:t>16</a:t>
            </a:r>
            <a:r>
              <a:rPr lang="ja-JP" altLang="en-US" dirty="0"/>
              <a:t>世紀：</a:t>
            </a:r>
            <a:r>
              <a:rPr lang="en-US" altLang="ja-JP" dirty="0"/>
              <a:t>Newfoundland</a:t>
            </a:r>
            <a:r>
              <a:rPr lang="ja-JP" altLang="en-US" dirty="0"/>
              <a:t> </a:t>
            </a:r>
            <a:r>
              <a:rPr lang="en-US" altLang="ja-JP" dirty="0"/>
              <a:t>and</a:t>
            </a:r>
            <a:r>
              <a:rPr lang="ja-JP" altLang="en-US" dirty="0"/>
              <a:t> </a:t>
            </a:r>
            <a:r>
              <a:rPr lang="en-US" altLang="ja-JP" dirty="0"/>
              <a:t>Labrador</a:t>
            </a:r>
            <a:r>
              <a:rPr lang="ja-JP" altLang="en-US" dirty="0"/>
              <a:t>水域へ</a:t>
            </a:r>
            <a:endParaRPr lang="en-US" altLang="ja-JP" dirty="0"/>
          </a:p>
          <a:p>
            <a:pPr lvl="1"/>
            <a:r>
              <a:rPr lang="en-US" altLang="ja-JP" dirty="0"/>
              <a:t>	</a:t>
            </a:r>
            <a:r>
              <a:rPr lang="ja-JP" altLang="en-US" dirty="0"/>
              <a:t>・</a:t>
            </a:r>
            <a:r>
              <a:rPr lang="en-US" altLang="ja-JP" dirty="0"/>
              <a:t>15</a:t>
            </a:r>
            <a:r>
              <a:rPr lang="ja-JP" altLang="en-US" dirty="0"/>
              <a:t>世紀：ポルトガル人</a:t>
            </a:r>
            <a:endParaRPr lang="en-US" altLang="ja-JP" dirty="0"/>
          </a:p>
          <a:p>
            <a:pPr lvl="1"/>
            <a:r>
              <a:rPr lang="en-US" altLang="ja-JP" dirty="0"/>
              <a:t>	</a:t>
            </a:r>
            <a:r>
              <a:rPr lang="ja-JP" altLang="en-US" dirty="0"/>
              <a:t>・「</a:t>
            </a:r>
            <a:r>
              <a:rPr lang="en-US" altLang="ja-JP" dirty="0"/>
              <a:t>1497</a:t>
            </a:r>
            <a:r>
              <a:rPr lang="ja-JP" altLang="en-US" dirty="0"/>
              <a:t>年カボットはブリストルから出帆した。鱈を求めて」（鶴島</a:t>
            </a:r>
            <a:r>
              <a:rPr lang="en-US" altLang="ja-JP" dirty="0"/>
              <a:t>2015</a:t>
            </a:r>
            <a:r>
              <a:rPr lang="ja-JP" altLang="en-US" dirty="0"/>
              <a:t>）</a:t>
            </a:r>
            <a:endParaRPr lang="en-US" altLang="ja-JP" dirty="0"/>
          </a:p>
          <a:p>
            <a:pPr lvl="1"/>
            <a:r>
              <a:rPr lang="en-US" altLang="ja-JP" dirty="0"/>
              <a:t>	</a:t>
            </a:r>
            <a:r>
              <a:rPr lang="ja-JP" altLang="en-US" dirty="0"/>
              <a:t>？</a:t>
            </a:r>
            <a:r>
              <a:rPr lang="en-US" altLang="ja-JP" dirty="0"/>
              <a:t> 1530</a:t>
            </a:r>
            <a:r>
              <a:rPr lang="ja-JP" altLang="en-US" dirty="0"/>
              <a:t>バスク人の鯨船団の活動</a:t>
            </a:r>
            <a:endParaRPr lang="en-US" altLang="ja-JP" dirty="0"/>
          </a:p>
          <a:p>
            <a:endParaRPr kumimoji="1" lang="ja-JP" altLang="en-US" dirty="0"/>
          </a:p>
        </p:txBody>
      </p:sp>
      <p:pic>
        <p:nvPicPr>
          <p:cNvPr id="5" name="Picture 6" descr="https://upload.wikimedia.org/wikipedia/commons/thumb/6/60/Gadus_morhua-Atlantic_cod.png/1920px-Gadus_morhua-Atlantic_cod.png">
            <a:extLst>
              <a:ext uri="{FF2B5EF4-FFF2-40B4-BE49-F238E27FC236}">
                <a16:creationId xmlns:a16="http://schemas.microsoft.com/office/drawing/2014/main" id="{0F63D046-FE3D-4034-AAB5-ED777838DA8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930" r="12930"/>
          <a:stretch>
            <a:fillRect/>
          </a:stretch>
        </p:blipFill>
        <p:spPr bwMode="auto">
          <a:xfrm>
            <a:off x="8772098" y="4568026"/>
            <a:ext cx="2074405" cy="163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56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F9E9E-D1B3-48F0-B3F5-B48A29A9C5C4}"/>
              </a:ext>
            </a:extLst>
          </p:cNvPr>
          <p:cNvSpPr>
            <a:spLocks noGrp="1"/>
          </p:cNvSpPr>
          <p:nvPr>
            <p:ph type="title"/>
          </p:nvPr>
        </p:nvSpPr>
        <p:spPr/>
        <p:txBody>
          <a:bodyPr>
            <a:normAutofit/>
          </a:bodyPr>
          <a:lstStyle/>
          <a:p>
            <a:r>
              <a:rPr lang="en-US" altLang="ja-JP" sz="3200" dirty="0"/>
              <a:t>Dogger c. 1675 by William van de Velde the Younger</a:t>
            </a:r>
            <a:br>
              <a:rPr lang="en-US" altLang="ja-JP" sz="3200" dirty="0"/>
            </a:br>
            <a:r>
              <a:rPr lang="en-US" altLang="ja-JP" sz="3200" dirty="0"/>
              <a:t> </a:t>
            </a:r>
            <a:endParaRPr kumimoji="1" lang="ja-JP" altLang="en-US" sz="3200" dirty="0"/>
          </a:p>
        </p:txBody>
      </p:sp>
      <p:pic>
        <p:nvPicPr>
          <p:cNvPr id="13314" name="Picture 2" descr="https://upload.wikimedia.org/wikipedia/commons/0/08/Dogger_%28boat%29.jpg">
            <a:extLst>
              <a:ext uri="{FF2B5EF4-FFF2-40B4-BE49-F238E27FC236}">
                <a16:creationId xmlns:a16="http://schemas.microsoft.com/office/drawing/2014/main" id="{9AD3B720-3C18-47F9-BAF6-39A7CFF66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739900"/>
            <a:ext cx="533400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127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368AEF6-3255-48AF-9D85-3193AD34336A}"/>
              </a:ext>
            </a:extLst>
          </p:cNvPr>
          <p:cNvSpPr>
            <a:spLocks noGrp="1"/>
          </p:cNvSpPr>
          <p:nvPr>
            <p:ph type="title"/>
          </p:nvPr>
        </p:nvSpPr>
        <p:spPr>
          <a:xfrm>
            <a:off x="839788" y="457200"/>
            <a:ext cx="10785019" cy="1387503"/>
          </a:xfrm>
        </p:spPr>
        <p:txBody>
          <a:bodyPr>
            <a:normAutofit/>
          </a:bodyPr>
          <a:lstStyle/>
          <a:p>
            <a:r>
              <a:rPr lang="ja-JP" altLang="en-US" dirty="0"/>
              <a:t>４－５　ブリストルとニューファンドランド海域での鱈漁</a:t>
            </a:r>
            <a:br>
              <a:rPr lang="en-US" altLang="ja-JP" dirty="0"/>
            </a:br>
            <a:endParaRPr kumimoji="1" lang="ja-JP" altLang="en-US" dirty="0"/>
          </a:p>
        </p:txBody>
      </p:sp>
      <p:sp>
        <p:nvSpPr>
          <p:cNvPr id="5" name="テキスト プレースホルダー 4">
            <a:extLst>
              <a:ext uri="{FF2B5EF4-FFF2-40B4-BE49-F238E27FC236}">
                <a16:creationId xmlns:a16="http://schemas.microsoft.com/office/drawing/2014/main" id="{DF313C30-1093-48CC-A2D9-8DB3E93BB65D}"/>
              </a:ext>
            </a:extLst>
          </p:cNvPr>
          <p:cNvSpPr>
            <a:spLocks noGrp="1"/>
          </p:cNvSpPr>
          <p:nvPr>
            <p:ph type="body" sz="half" idx="2"/>
          </p:nvPr>
        </p:nvSpPr>
        <p:spPr>
          <a:xfrm>
            <a:off x="839788" y="2057400"/>
            <a:ext cx="11023558" cy="4438816"/>
          </a:xfrm>
        </p:spPr>
        <p:txBody>
          <a:bodyPr>
            <a:normAutofit fontScale="92500" lnSpcReduction="10000"/>
          </a:bodyPr>
          <a:lstStyle/>
          <a:p>
            <a:r>
              <a:rPr lang="ja-JP" altLang="en-US" dirty="0"/>
              <a:t>・百年戦争の結果</a:t>
            </a:r>
            <a:r>
              <a:rPr lang="en-US" altLang="ja-JP" dirty="0"/>
              <a:t>Gascon</a:t>
            </a:r>
            <a:r>
              <a:rPr lang="ja-JP" altLang="en-US" dirty="0"/>
              <a:t>を失うことで西部とくに</a:t>
            </a:r>
            <a:r>
              <a:rPr lang="en-US" altLang="ja-JP" dirty="0"/>
              <a:t>Bristol</a:t>
            </a:r>
            <a:r>
              <a:rPr lang="ja-JP" altLang="en-US" dirty="0"/>
              <a:t>とイベリア半島の関係はよい密接になる。</a:t>
            </a:r>
            <a:endParaRPr lang="en-US" altLang="ja-JP" dirty="0"/>
          </a:p>
          <a:p>
            <a:r>
              <a:rPr lang="en-US" altLang="ja-JP" dirty="0"/>
              <a:t>	</a:t>
            </a:r>
            <a:r>
              <a:rPr lang="ja-JP" altLang="en-US" dirty="0"/>
              <a:t>・</a:t>
            </a:r>
            <a:r>
              <a:rPr lang="en-US" altLang="ja-JP" dirty="0"/>
              <a:t>1460-1490 Bristol-</a:t>
            </a:r>
            <a:r>
              <a:rPr lang="ja-JP" altLang="en-US" dirty="0"/>
              <a:t>スペイン間の交易量は</a:t>
            </a:r>
            <a:r>
              <a:rPr lang="en-US" altLang="ja-JP" dirty="0"/>
              <a:t>10</a:t>
            </a:r>
            <a:r>
              <a:rPr lang="ja-JP" altLang="en-US" dirty="0"/>
              <a:t>倍に跳ね上がる</a:t>
            </a:r>
            <a:endParaRPr lang="en-US" altLang="ja-JP" dirty="0"/>
          </a:p>
          <a:p>
            <a:r>
              <a:rPr lang="ja-JP" altLang="en-US" dirty="0"/>
              <a:t>・</a:t>
            </a:r>
            <a:r>
              <a:rPr lang="en-US" altLang="ja-JP" dirty="0"/>
              <a:t>1480s</a:t>
            </a:r>
            <a:r>
              <a:rPr lang="ja-JP" altLang="en-US" dirty="0"/>
              <a:t>　大西洋諸島の発見による経済効果をみて</a:t>
            </a:r>
            <a:r>
              <a:rPr lang="en-US" altLang="ja-JP" dirty="0"/>
              <a:t>Bristol</a:t>
            </a:r>
            <a:r>
              <a:rPr lang="ja-JP" altLang="en-US" dirty="0"/>
              <a:t>は</a:t>
            </a:r>
            <a:r>
              <a:rPr lang="en-US" altLang="ja-JP" dirty="0"/>
              <a:t>John</a:t>
            </a:r>
            <a:r>
              <a:rPr lang="ja-JP" altLang="en-US" dirty="0"/>
              <a:t> </a:t>
            </a:r>
            <a:r>
              <a:rPr lang="en-US" altLang="ja-JP" dirty="0"/>
              <a:t>Cabot</a:t>
            </a:r>
            <a:r>
              <a:rPr lang="ja-JP" altLang="en-US" dirty="0"/>
              <a:t>の探検支援</a:t>
            </a:r>
            <a:endParaRPr lang="en-US" altLang="ja-JP" dirty="0"/>
          </a:p>
          <a:p>
            <a:r>
              <a:rPr lang="ja-JP" altLang="en-US" dirty="0"/>
              <a:t>・</a:t>
            </a:r>
            <a:r>
              <a:rPr lang="en-US" altLang="ja-JP" dirty="0"/>
              <a:t>1502</a:t>
            </a:r>
            <a:r>
              <a:rPr lang="ja-JP" altLang="en-US" dirty="0"/>
              <a:t>　</a:t>
            </a:r>
            <a:r>
              <a:rPr lang="en-US" altLang="ja-JP" dirty="0" err="1"/>
              <a:t>CampanyAdventurers</a:t>
            </a:r>
            <a:r>
              <a:rPr lang="en-US" altLang="ja-JP" dirty="0"/>
              <a:t> to the Newfoundland ?</a:t>
            </a:r>
          </a:p>
          <a:p>
            <a:r>
              <a:rPr lang="ja-JP" altLang="en-US" dirty="0"/>
              <a:t>・</a:t>
            </a:r>
            <a:r>
              <a:rPr lang="en-US" altLang="ja-JP" dirty="0"/>
              <a:t>1548</a:t>
            </a:r>
            <a:r>
              <a:rPr lang="ja-JP" altLang="en-US" dirty="0"/>
              <a:t>年</a:t>
            </a:r>
            <a:r>
              <a:rPr lang="en-US" altLang="ja-JP" dirty="0"/>
              <a:t>Act of Parliament :</a:t>
            </a:r>
            <a:r>
              <a:rPr lang="ja-JP" altLang="en-US" dirty="0"/>
              <a:t>アイルランド、アイスランド、ニューファンドランドに魚を求めておもむく商人と漁師には海軍卿の役人によって税を課せられることはない。</a:t>
            </a:r>
            <a:r>
              <a:rPr lang="en-US" altLang="ja-JP" dirty="0"/>
              <a:t>(Statutes of the </a:t>
            </a:r>
            <a:r>
              <a:rPr lang="en-US" altLang="ja-JP" dirty="0" err="1"/>
              <a:t>Relam</a:t>
            </a:r>
            <a:r>
              <a:rPr lang="en-US" altLang="ja-JP" dirty="0"/>
              <a:t> vo. Iv </a:t>
            </a:r>
            <a:r>
              <a:rPr lang="en-US" altLang="ja-JP" dirty="0" err="1"/>
              <a:t>pt</a:t>
            </a:r>
            <a:r>
              <a:rPr lang="en-US" altLang="ja-JP" dirty="0"/>
              <a:t> </a:t>
            </a:r>
            <a:r>
              <a:rPr lang="en-US" altLang="ja-JP" dirty="0" err="1"/>
              <a:t>i</a:t>
            </a:r>
            <a:r>
              <a:rPr lang="en-US" altLang="ja-JP" dirty="0"/>
              <a:t>. London , 1819, pp. 44-45)</a:t>
            </a:r>
            <a:r>
              <a:rPr lang="ja-JP" altLang="en-US" dirty="0"/>
              <a:t>☛王権は自らの支配領域とは考えていない。魚税である</a:t>
            </a:r>
            <a:r>
              <a:rPr lang="en-US" altLang="ja-JP" dirty="0" err="1"/>
              <a:t>prisage</a:t>
            </a:r>
            <a:r>
              <a:rPr lang="ja-JP" altLang="en-US" dirty="0"/>
              <a:t>は課さない？</a:t>
            </a:r>
            <a:endParaRPr lang="en-US" altLang="ja-JP" dirty="0"/>
          </a:p>
          <a:p>
            <a:r>
              <a:rPr lang="ja-JP" altLang="en-US" dirty="0"/>
              <a:t>・</a:t>
            </a:r>
            <a:r>
              <a:rPr lang="en-US" altLang="ja-JP" dirty="0"/>
              <a:t>16</a:t>
            </a:r>
            <a:r>
              <a:rPr lang="ja-JP" altLang="en-US" dirty="0"/>
              <a:t>世紀のニューファンドランドでのイングランドの鱈漁は不調でほとんど行われていない。</a:t>
            </a:r>
            <a:endParaRPr lang="en-US" altLang="ja-JP" dirty="0"/>
          </a:p>
          <a:p>
            <a:r>
              <a:rPr lang="en-US" altLang="ja-JP" dirty="0"/>
              <a:t>	</a:t>
            </a:r>
            <a:r>
              <a:rPr lang="ja-JP" altLang="en-US" dirty="0"/>
              <a:t>・</a:t>
            </a:r>
            <a:r>
              <a:rPr lang="en-US" altLang="ja-JP" dirty="0"/>
              <a:t>1527</a:t>
            </a:r>
            <a:r>
              <a:rPr lang="ja-JP" altLang="en-US" dirty="0"/>
              <a:t>年</a:t>
            </a:r>
            <a:r>
              <a:rPr lang="en-US" altLang="ja-JP" dirty="0"/>
              <a:t>John Rut</a:t>
            </a:r>
            <a:r>
              <a:rPr lang="ja-JP" altLang="en-US" dirty="0"/>
              <a:t>　’</a:t>
            </a:r>
            <a:r>
              <a:rPr lang="en-US" altLang="ja-JP" dirty="0"/>
              <a:t>Newfoundland,</a:t>
            </a:r>
            <a:r>
              <a:rPr lang="ja-JP" altLang="en-US" dirty="0"/>
              <a:t> </a:t>
            </a:r>
            <a:r>
              <a:rPr lang="en-US" altLang="ja-JP" dirty="0"/>
              <a:t>50</a:t>
            </a:r>
            <a:r>
              <a:rPr lang="ja-JP" altLang="en-US" dirty="0"/>
              <a:t>　</a:t>
            </a:r>
            <a:r>
              <a:rPr lang="en-US" altLang="ja-JP" dirty="0"/>
              <a:t>Spanish,</a:t>
            </a:r>
            <a:r>
              <a:rPr lang="ja-JP" altLang="en-US" dirty="0"/>
              <a:t> </a:t>
            </a:r>
            <a:r>
              <a:rPr lang="en-US" altLang="ja-JP" dirty="0"/>
              <a:t>French</a:t>
            </a:r>
            <a:r>
              <a:rPr lang="ja-JP" altLang="en-US" dirty="0"/>
              <a:t>　</a:t>
            </a:r>
            <a:r>
              <a:rPr lang="en-US" altLang="ja-JP" dirty="0"/>
              <a:t>and</a:t>
            </a:r>
            <a:r>
              <a:rPr lang="ja-JP" altLang="en-US" dirty="0"/>
              <a:t> </a:t>
            </a:r>
            <a:r>
              <a:rPr lang="en-US" altLang="ja-JP" dirty="0" err="1"/>
              <a:t>Portugee</a:t>
            </a:r>
            <a:r>
              <a:rPr lang="ja-JP" altLang="en-US" dirty="0"/>
              <a:t> </a:t>
            </a:r>
            <a:r>
              <a:rPr lang="en-US" altLang="ja-JP" dirty="0"/>
              <a:t>fishing</a:t>
            </a:r>
            <a:r>
              <a:rPr lang="ja-JP" altLang="en-US" dirty="0"/>
              <a:t> </a:t>
            </a:r>
            <a:r>
              <a:rPr lang="en-US" altLang="ja-JP" dirty="0"/>
              <a:t>vessels,</a:t>
            </a:r>
            <a:r>
              <a:rPr lang="ja-JP" altLang="en-US" dirty="0"/>
              <a:t> </a:t>
            </a:r>
            <a:r>
              <a:rPr lang="en-US" altLang="ja-JP" dirty="0"/>
              <a:t>No English]</a:t>
            </a:r>
            <a:r>
              <a:rPr lang="ja-JP" altLang="en-US" dirty="0"/>
              <a:t>’</a:t>
            </a:r>
            <a:r>
              <a:rPr lang="en-US" altLang="ja-JP" dirty="0"/>
              <a:t>	</a:t>
            </a:r>
            <a:r>
              <a:rPr lang="ja-JP" altLang="en-US" dirty="0"/>
              <a:t>・競争相手がいるものの依然としてアイスランド沖の漁が堅調</a:t>
            </a:r>
            <a:endParaRPr lang="en-US" altLang="ja-JP" dirty="0"/>
          </a:p>
          <a:p>
            <a:r>
              <a:rPr lang="ja-JP" altLang="en-US" dirty="0"/>
              <a:t>’</a:t>
            </a:r>
            <a:r>
              <a:rPr lang="en-US" altLang="ja-JP" dirty="0"/>
              <a:t>The</a:t>
            </a:r>
            <a:r>
              <a:rPr lang="ja-JP" altLang="en-US" dirty="0"/>
              <a:t> </a:t>
            </a:r>
            <a:r>
              <a:rPr lang="en-US" altLang="ja-JP" dirty="0"/>
              <a:t>trade</a:t>
            </a:r>
            <a:r>
              <a:rPr lang="ja-JP" altLang="en-US" dirty="0"/>
              <a:t> </a:t>
            </a:r>
            <a:r>
              <a:rPr lang="en-US" altLang="ja-JP" dirty="0"/>
              <a:t>that</a:t>
            </a:r>
            <a:r>
              <a:rPr lang="ja-JP" altLang="en-US" dirty="0"/>
              <a:t> </a:t>
            </a:r>
            <a:r>
              <a:rPr lang="en-US" altLang="ja-JP" dirty="0"/>
              <a:t>our</a:t>
            </a:r>
            <a:r>
              <a:rPr lang="ja-JP" altLang="en-US" dirty="0"/>
              <a:t> </a:t>
            </a:r>
            <a:r>
              <a:rPr lang="en-US" altLang="ja-JP" dirty="0"/>
              <a:t>nation</a:t>
            </a:r>
            <a:r>
              <a:rPr lang="ja-JP" altLang="en-US" dirty="0"/>
              <a:t> </a:t>
            </a:r>
            <a:r>
              <a:rPr lang="en-US" altLang="ja-JP" dirty="0"/>
              <a:t>hath</a:t>
            </a:r>
            <a:r>
              <a:rPr lang="ja-JP" altLang="en-US" dirty="0"/>
              <a:t> </a:t>
            </a:r>
            <a:r>
              <a:rPr lang="en-US" altLang="ja-JP" dirty="0"/>
              <a:t>to</a:t>
            </a:r>
            <a:r>
              <a:rPr lang="ja-JP" altLang="en-US" dirty="0"/>
              <a:t> </a:t>
            </a:r>
            <a:r>
              <a:rPr lang="en-US" altLang="ja-JP" dirty="0"/>
              <a:t>Island</a:t>
            </a:r>
            <a:r>
              <a:rPr lang="ja-JP" altLang="en-US" dirty="0"/>
              <a:t> </a:t>
            </a:r>
            <a:r>
              <a:rPr lang="en-US" altLang="ja-JP" dirty="0" err="1"/>
              <a:t>maketh</a:t>
            </a:r>
            <a:r>
              <a:rPr lang="ja-JP" altLang="en-US" dirty="0"/>
              <a:t> </a:t>
            </a:r>
            <a:r>
              <a:rPr lang="en-US" altLang="ja-JP" dirty="0"/>
              <a:t>that</a:t>
            </a:r>
            <a:r>
              <a:rPr lang="ja-JP" altLang="en-US" dirty="0"/>
              <a:t> </a:t>
            </a:r>
            <a:r>
              <a:rPr lang="en-US" altLang="ja-JP" dirty="0"/>
              <a:t>English</a:t>
            </a:r>
            <a:r>
              <a:rPr lang="ja-JP" altLang="en-US" dirty="0"/>
              <a:t> </a:t>
            </a:r>
            <a:r>
              <a:rPr lang="en-US" altLang="ja-JP" dirty="0"/>
              <a:t>are</a:t>
            </a:r>
            <a:r>
              <a:rPr lang="ja-JP" altLang="en-US" dirty="0"/>
              <a:t> </a:t>
            </a:r>
            <a:r>
              <a:rPr lang="en-US" altLang="ja-JP" dirty="0"/>
              <a:t>not</a:t>
            </a:r>
            <a:r>
              <a:rPr lang="ja-JP" altLang="en-US" dirty="0"/>
              <a:t> </a:t>
            </a:r>
            <a:r>
              <a:rPr lang="en-US" altLang="ja-JP" dirty="0"/>
              <a:t>there</a:t>
            </a:r>
            <a:r>
              <a:rPr lang="ja-JP" altLang="en-US" dirty="0"/>
              <a:t> </a:t>
            </a:r>
            <a:r>
              <a:rPr lang="en-US" altLang="ja-JP" dirty="0"/>
              <a:t>(Newfoundland)</a:t>
            </a:r>
            <a:r>
              <a:rPr lang="ja-JP" altLang="en-US" dirty="0"/>
              <a:t> </a:t>
            </a:r>
            <a:r>
              <a:rPr lang="en-US" altLang="ja-JP" dirty="0"/>
              <a:t>in</a:t>
            </a:r>
            <a:r>
              <a:rPr lang="ja-JP" altLang="en-US" dirty="0"/>
              <a:t> </a:t>
            </a:r>
            <a:r>
              <a:rPr lang="en-US" altLang="ja-JP" dirty="0"/>
              <a:t>such</a:t>
            </a:r>
            <a:r>
              <a:rPr lang="ja-JP" altLang="en-US" dirty="0"/>
              <a:t> </a:t>
            </a:r>
            <a:r>
              <a:rPr lang="en-US" altLang="ja-JP" dirty="0"/>
              <a:t>numbers</a:t>
            </a:r>
            <a:r>
              <a:rPr lang="ja-JP" altLang="en-US" dirty="0"/>
              <a:t> </a:t>
            </a:r>
            <a:r>
              <a:rPr lang="en-US" altLang="ja-JP" dirty="0"/>
              <a:t>as</a:t>
            </a:r>
            <a:r>
              <a:rPr lang="ja-JP" altLang="en-US" dirty="0"/>
              <a:t> </a:t>
            </a:r>
            <a:r>
              <a:rPr lang="en-US" altLang="ja-JP" dirty="0"/>
              <a:t>other</a:t>
            </a:r>
            <a:r>
              <a:rPr lang="ja-JP" altLang="en-US" dirty="0"/>
              <a:t> </a:t>
            </a:r>
            <a:r>
              <a:rPr lang="en-US" altLang="ja-JP" dirty="0"/>
              <a:t>nations’.</a:t>
            </a:r>
            <a:r>
              <a:rPr lang="ja-JP" altLang="en-US" dirty="0"/>
              <a:t> </a:t>
            </a:r>
            <a:endParaRPr lang="en-US" altLang="ja-JP" dirty="0"/>
          </a:p>
          <a:p>
            <a:r>
              <a:rPr lang="en-US" altLang="ja-JP" dirty="0"/>
              <a:t>R.</a:t>
            </a:r>
            <a:r>
              <a:rPr lang="ja-JP" altLang="en-US" dirty="0"/>
              <a:t> </a:t>
            </a:r>
            <a:r>
              <a:rPr lang="en-US" altLang="ja-JP" dirty="0"/>
              <a:t>Hakluyt,</a:t>
            </a:r>
            <a:r>
              <a:rPr lang="ja-JP" altLang="en-US" dirty="0"/>
              <a:t> </a:t>
            </a:r>
            <a:r>
              <a:rPr lang="en-US" altLang="ja-JP" dirty="0"/>
              <a:t>The</a:t>
            </a:r>
            <a:r>
              <a:rPr lang="ja-JP" altLang="en-US" dirty="0"/>
              <a:t> </a:t>
            </a:r>
            <a:r>
              <a:rPr lang="en-US" altLang="ja-JP" dirty="0"/>
              <a:t>Principal</a:t>
            </a:r>
            <a:r>
              <a:rPr lang="ja-JP" altLang="en-US" dirty="0"/>
              <a:t> </a:t>
            </a:r>
            <a:r>
              <a:rPr lang="en-US" altLang="ja-JP" dirty="0"/>
              <a:t>Navigation</a:t>
            </a:r>
            <a:r>
              <a:rPr lang="ja-JP" altLang="en-US" dirty="0"/>
              <a:t> </a:t>
            </a:r>
            <a:r>
              <a:rPr lang="en-US" altLang="ja-JP" dirty="0"/>
              <a:t>Voyages</a:t>
            </a:r>
            <a:r>
              <a:rPr lang="ja-JP" altLang="en-US" dirty="0"/>
              <a:t> </a:t>
            </a:r>
            <a:r>
              <a:rPr lang="en-US" altLang="ja-JP" dirty="0" err="1"/>
              <a:t>Traffiques</a:t>
            </a:r>
            <a:r>
              <a:rPr lang="ja-JP" altLang="en-US" dirty="0"/>
              <a:t> </a:t>
            </a:r>
            <a:r>
              <a:rPr lang="en-US" altLang="ja-JP" dirty="0"/>
              <a:t>and</a:t>
            </a:r>
            <a:r>
              <a:rPr lang="ja-JP" altLang="en-US" dirty="0"/>
              <a:t> </a:t>
            </a:r>
            <a:r>
              <a:rPr lang="en-US" altLang="ja-JP" dirty="0"/>
              <a:t>the</a:t>
            </a:r>
            <a:r>
              <a:rPr lang="ja-JP" altLang="en-US" dirty="0"/>
              <a:t> </a:t>
            </a:r>
            <a:r>
              <a:rPr lang="en-US" altLang="ja-JP" dirty="0"/>
              <a:t>discoveries</a:t>
            </a:r>
            <a:r>
              <a:rPr lang="ja-JP" altLang="en-US" dirty="0"/>
              <a:t> </a:t>
            </a:r>
            <a:r>
              <a:rPr lang="en-US" altLang="ja-JP" dirty="0"/>
              <a:t>of</a:t>
            </a:r>
            <a:r>
              <a:rPr lang="ja-JP" altLang="en-US" dirty="0"/>
              <a:t> </a:t>
            </a:r>
            <a:r>
              <a:rPr lang="en-US" altLang="ja-JP" dirty="0"/>
              <a:t>the</a:t>
            </a:r>
            <a:r>
              <a:rPr lang="ja-JP" altLang="en-US" dirty="0"/>
              <a:t> </a:t>
            </a:r>
            <a:r>
              <a:rPr lang="en-US" altLang="ja-JP" dirty="0"/>
              <a:t>English</a:t>
            </a:r>
            <a:r>
              <a:rPr lang="ja-JP" altLang="en-US" dirty="0"/>
              <a:t> </a:t>
            </a:r>
            <a:r>
              <a:rPr lang="en-US" altLang="ja-JP" dirty="0"/>
              <a:t>Nation,</a:t>
            </a:r>
            <a:r>
              <a:rPr lang="ja-JP" altLang="en-US" dirty="0"/>
              <a:t> </a:t>
            </a:r>
            <a:r>
              <a:rPr lang="en-US" altLang="ja-JP" dirty="0"/>
              <a:t>vol.</a:t>
            </a:r>
            <a:r>
              <a:rPr lang="ja-JP" altLang="en-US" dirty="0"/>
              <a:t> </a:t>
            </a:r>
            <a:r>
              <a:rPr lang="en-US" altLang="ja-JP" dirty="0"/>
              <a:t>viii</a:t>
            </a:r>
            <a:r>
              <a:rPr lang="ja-JP" altLang="en-US" dirty="0"/>
              <a:t> </a:t>
            </a:r>
            <a:r>
              <a:rPr lang="en-US" altLang="ja-JP" dirty="0"/>
              <a:t>(Glasgow</a:t>
            </a:r>
            <a:r>
              <a:rPr lang="ja-JP" altLang="en-US" dirty="0"/>
              <a:t> </a:t>
            </a:r>
            <a:r>
              <a:rPr lang="en-US" altLang="ja-JP" dirty="0" err="1"/>
              <a:t>edn</a:t>
            </a:r>
            <a:r>
              <a:rPr lang="en-US" altLang="ja-JP" dirty="0"/>
              <a:t>,</a:t>
            </a:r>
            <a:r>
              <a:rPr lang="ja-JP" altLang="en-US" dirty="0"/>
              <a:t> </a:t>
            </a:r>
            <a:r>
              <a:rPr lang="en-US" altLang="ja-JP" dirty="0"/>
              <a:t>1904),</a:t>
            </a:r>
            <a:r>
              <a:rPr lang="ja-JP" altLang="en-US" dirty="0"/>
              <a:t> </a:t>
            </a:r>
            <a:r>
              <a:rPr lang="en-US" altLang="ja-JP" dirty="0"/>
              <a:t>p.</a:t>
            </a:r>
            <a:r>
              <a:rPr lang="ja-JP" altLang="en-US" dirty="0"/>
              <a:t>　</a:t>
            </a:r>
            <a:r>
              <a:rPr lang="en-US" altLang="ja-JP" dirty="0"/>
              <a:t>11</a:t>
            </a:r>
          </a:p>
          <a:p>
            <a:endParaRPr lang="en-US" altLang="ja-JP" dirty="0"/>
          </a:p>
          <a:p>
            <a:r>
              <a:rPr lang="en-US" altLang="ja-JP" dirty="0"/>
              <a:t>W. Childs, ‘</a:t>
            </a:r>
            <a:r>
              <a:rPr lang="en-US" altLang="ja-JP" dirty="0" err="1"/>
              <a:t>Englnad’s</a:t>
            </a:r>
            <a:r>
              <a:rPr lang="en-US" altLang="ja-JP" dirty="0"/>
              <a:t> Icelandic trade in the fifteenth century ; The role of the port Hull’, in Northern Seas,  1995, pp. 21-22.</a:t>
            </a:r>
          </a:p>
          <a:p>
            <a:endParaRPr lang="en-US" altLang="ja-JP" dirty="0"/>
          </a:p>
        </p:txBody>
      </p:sp>
    </p:spTree>
    <p:extLst>
      <p:ext uri="{BB962C8B-B14F-4D97-AF65-F5344CB8AC3E}">
        <p14:creationId xmlns:p14="http://schemas.microsoft.com/office/powerpoint/2010/main" val="1399838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F964D8-68E6-426B-B43A-D50B18940CAD}"/>
              </a:ext>
            </a:extLst>
          </p:cNvPr>
          <p:cNvSpPr>
            <a:spLocks noGrp="1"/>
          </p:cNvSpPr>
          <p:nvPr>
            <p:ph type="title"/>
          </p:nvPr>
        </p:nvSpPr>
        <p:spPr>
          <a:xfrm>
            <a:off x="920251" y="688103"/>
            <a:ext cx="10351497" cy="1055082"/>
          </a:xfrm>
        </p:spPr>
        <p:txBody>
          <a:bodyPr>
            <a:normAutofit fontScale="90000"/>
          </a:bodyPr>
          <a:lstStyle/>
          <a:p>
            <a:br>
              <a:rPr lang="en-US" altLang="ja-JP" dirty="0"/>
            </a:br>
            <a:r>
              <a:rPr lang="ja-JP" altLang="en-US" dirty="0"/>
              <a:t>４－６　</a:t>
            </a:r>
            <a:r>
              <a:rPr lang="en-GB" altLang="ja-JP" dirty="0"/>
              <a:t>Carrack</a:t>
            </a:r>
            <a:r>
              <a:rPr lang="ja-JP" altLang="en-US" dirty="0"/>
              <a:t>（</a:t>
            </a:r>
            <a:r>
              <a:rPr lang="en-US" altLang="ja-JP" dirty="0"/>
              <a:t>Nao)</a:t>
            </a:r>
            <a:r>
              <a:rPr lang="ja-JP" altLang="en-US" dirty="0"/>
              <a:t>船、</a:t>
            </a:r>
            <a:r>
              <a:rPr lang="en-GB" altLang="ja-JP" dirty="0"/>
              <a:t>Caravel</a:t>
            </a:r>
            <a:r>
              <a:rPr lang="ja-JP" altLang="en-US" dirty="0"/>
              <a:t>船</a:t>
            </a:r>
            <a:br>
              <a:rPr lang="en-US" altLang="ja-JP" dirty="0"/>
            </a:br>
            <a:r>
              <a:rPr lang="en-US" altLang="ja-JP" b="1" dirty="0">
                <a:solidFill>
                  <a:srgbClr val="FF0000"/>
                </a:solidFill>
              </a:rPr>
              <a:t>15</a:t>
            </a:r>
            <a:r>
              <a:rPr lang="ja-JP" altLang="en-US" b="1" dirty="0">
                <a:solidFill>
                  <a:srgbClr val="FF0000"/>
                </a:solidFill>
              </a:rPr>
              <a:t>世紀末（ブローデルの長い</a:t>
            </a:r>
            <a:r>
              <a:rPr lang="en-US" altLang="ja-JP" b="1" dirty="0">
                <a:solidFill>
                  <a:srgbClr val="FF0000"/>
                </a:solidFill>
              </a:rPr>
              <a:t>16</a:t>
            </a:r>
            <a:r>
              <a:rPr lang="ja-JP" altLang="en-US" b="1" dirty="0">
                <a:solidFill>
                  <a:srgbClr val="FF0000"/>
                </a:solidFill>
              </a:rPr>
              <a:t>世紀）に北と南を統合する「ヨーロッパ」海域の基準船が誕生する</a:t>
            </a:r>
            <a:endParaRPr kumimoji="1" lang="ja-JP" altLang="en-US" b="1" dirty="0">
              <a:solidFill>
                <a:srgbClr val="FF0000"/>
              </a:solidFill>
            </a:endParaRPr>
          </a:p>
        </p:txBody>
      </p:sp>
      <p:sp>
        <p:nvSpPr>
          <p:cNvPr id="5" name="コンテンツ プレースホルダー 4">
            <a:extLst>
              <a:ext uri="{FF2B5EF4-FFF2-40B4-BE49-F238E27FC236}">
                <a16:creationId xmlns:a16="http://schemas.microsoft.com/office/drawing/2014/main" id="{59AC58A3-0F20-4F15-BDAD-813996847729}"/>
              </a:ext>
            </a:extLst>
          </p:cNvPr>
          <p:cNvSpPr>
            <a:spLocks noGrp="1"/>
          </p:cNvSpPr>
          <p:nvPr>
            <p:ph idx="1"/>
          </p:nvPr>
        </p:nvSpPr>
        <p:spPr>
          <a:xfrm>
            <a:off x="377325" y="5195156"/>
            <a:ext cx="11620163" cy="2065713"/>
          </a:xfrm>
        </p:spPr>
        <p:txBody>
          <a:bodyPr>
            <a:noAutofit/>
          </a:bodyPr>
          <a:lstStyle/>
          <a:p>
            <a:r>
              <a:rPr lang="en-US" altLang="ja-JP" sz="1800" dirty="0"/>
              <a:t>14</a:t>
            </a:r>
            <a:r>
              <a:rPr lang="ja-JP" altLang="en-US" sz="1800" dirty="0"/>
              <a:t>世紀か</a:t>
            </a:r>
            <a:r>
              <a:rPr lang="en-US" altLang="ja-JP" sz="1800" dirty="0"/>
              <a:t>15</a:t>
            </a:r>
            <a:r>
              <a:rPr lang="ja-JP" altLang="en-US" sz="1800" dirty="0"/>
              <a:t>世紀以降、イタリアあるいはイベリア大西洋を起源とするさらにカラック船、ポルトガルのカラヴェル船が登場する。マストは</a:t>
            </a:r>
            <a:r>
              <a:rPr lang="en-US" altLang="ja-JP" sz="1800" dirty="0"/>
              <a:t>1</a:t>
            </a:r>
            <a:r>
              <a:rPr lang="ja-JP" altLang="en-US" sz="1800" dirty="0"/>
              <a:t>本から３本へ、</a:t>
            </a:r>
            <a:r>
              <a:rPr lang="ja-JP" altLang="en-US" sz="1800" dirty="0">
                <a:solidFill>
                  <a:srgbClr val="FF0000"/>
                </a:solidFill>
              </a:rPr>
              <a:t>甲板も鎧張りから継ぎ合わせ工法で滑らかな船体が可能となった。（</a:t>
            </a:r>
            <a:r>
              <a:rPr lang="ja-JP" altLang="en-US" sz="1800" dirty="0"/>
              <a:t>☛木材加工技術、工具の進化、斧から鋸へ、のこぎりの大型化、動力、水車の利用など。船大工の組織化、森林、伐採、運搬の合理化など。）高速で</a:t>
            </a:r>
            <a:r>
              <a:rPr lang="en-US" altLang="ja-JP" sz="1800" dirty="0"/>
              <a:t>400</a:t>
            </a:r>
            <a:r>
              <a:rPr lang="ja-JP" altLang="en-US" sz="1800" dirty="0"/>
              <a:t>トン以上の積載能力。☛大航海時代の技術的保証。</a:t>
            </a:r>
          </a:p>
        </p:txBody>
      </p:sp>
      <p:sp>
        <p:nvSpPr>
          <p:cNvPr id="4" name="正方形/長方形 3">
            <a:extLst>
              <a:ext uri="{FF2B5EF4-FFF2-40B4-BE49-F238E27FC236}">
                <a16:creationId xmlns:a16="http://schemas.microsoft.com/office/drawing/2014/main" id="{200027E1-63D8-4B9F-AA21-05CC81532B95}"/>
              </a:ext>
            </a:extLst>
          </p:cNvPr>
          <p:cNvSpPr/>
          <p:nvPr/>
        </p:nvSpPr>
        <p:spPr>
          <a:xfrm>
            <a:off x="550531" y="4464675"/>
            <a:ext cx="6992163" cy="646331"/>
          </a:xfrm>
          <a:prstGeom prst="rect">
            <a:avLst/>
          </a:prstGeom>
        </p:spPr>
        <p:txBody>
          <a:bodyPr wrap="square">
            <a:spAutoFit/>
          </a:bodyPr>
          <a:lstStyle/>
          <a:p>
            <a:r>
              <a:rPr lang="en-US" altLang="ja-JP" dirty="0"/>
              <a:t>Model of a Portuguese carrack, 15th century.</a:t>
            </a:r>
          </a:p>
          <a:p>
            <a:r>
              <a:rPr lang="en-US" altLang="ja-JP" i="1" dirty="0"/>
              <a:t>Universal Images Group/</a:t>
            </a:r>
            <a:r>
              <a:rPr lang="en-US" altLang="ja-JP" i="1" dirty="0" err="1"/>
              <a:t>SuperStock</a:t>
            </a:r>
            <a:endParaRPr lang="ja-JP" altLang="ja-JP" sz="16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67777F2E-76CD-4374-A8F6-02E7E1E5BA45}"/>
              </a:ext>
            </a:extLst>
          </p:cNvPr>
          <p:cNvSpPr/>
          <p:nvPr/>
        </p:nvSpPr>
        <p:spPr>
          <a:xfrm>
            <a:off x="7542694" y="4464675"/>
            <a:ext cx="3425938" cy="369332"/>
          </a:xfrm>
          <a:prstGeom prst="rect">
            <a:avLst/>
          </a:prstGeom>
        </p:spPr>
        <p:txBody>
          <a:bodyPr wrap="none">
            <a:spAutoFit/>
          </a:bodyPr>
          <a:lstStyle/>
          <a:p>
            <a:r>
              <a:rPr lang="pt-BR" altLang="ja-JP" dirty="0"/>
              <a:t>Model of a Portuguese caravel</a:t>
            </a:r>
            <a:endParaRPr lang="ja-JP" altLang="en-US" dirty="0"/>
          </a:p>
        </p:txBody>
      </p:sp>
      <p:pic>
        <p:nvPicPr>
          <p:cNvPr id="2050" name="Picture 2" descr="Model of a Portuguese carrack, 15th century.">
            <a:extLst>
              <a:ext uri="{FF2B5EF4-FFF2-40B4-BE49-F238E27FC236}">
                <a16:creationId xmlns:a16="http://schemas.microsoft.com/office/drawing/2014/main" id="{594F78D2-1995-4B00-AB24-07E5E5264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63" y="1626135"/>
            <a:ext cx="3466474" cy="2860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a/a1/Portuguese_Caravel.jpg">
            <a:extLst>
              <a:ext uri="{FF2B5EF4-FFF2-40B4-BE49-F238E27FC236}">
                <a16:creationId xmlns:a16="http://schemas.microsoft.com/office/drawing/2014/main" id="{94A53F03-B2A4-418B-BF39-F983B7F1A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2527" y="1566571"/>
            <a:ext cx="1751297" cy="271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3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82282D-AEAF-4C4A-BCDB-4FEB725D4ED3}"/>
              </a:ext>
            </a:extLst>
          </p:cNvPr>
          <p:cNvSpPr>
            <a:spLocks noGrp="1"/>
          </p:cNvSpPr>
          <p:nvPr>
            <p:ph type="title"/>
          </p:nvPr>
        </p:nvSpPr>
        <p:spPr/>
        <p:txBody>
          <a:bodyPr/>
          <a:lstStyle/>
          <a:p>
            <a:r>
              <a:rPr kumimoji="1" lang="ja-JP" altLang="en-US" dirty="0"/>
              <a:t>はじめに</a:t>
            </a:r>
            <a:br>
              <a:rPr kumimoji="1" lang="en-US" altLang="ja-JP" dirty="0"/>
            </a:br>
            <a:r>
              <a:rPr kumimoji="1" lang="ja-JP" altLang="en-US" sz="3200" dirty="0"/>
              <a:t>（１）課題</a:t>
            </a:r>
          </a:p>
        </p:txBody>
      </p:sp>
      <p:sp>
        <p:nvSpPr>
          <p:cNvPr id="3" name="コンテンツ プレースホルダー 2">
            <a:extLst>
              <a:ext uri="{FF2B5EF4-FFF2-40B4-BE49-F238E27FC236}">
                <a16:creationId xmlns:a16="http://schemas.microsoft.com/office/drawing/2014/main" id="{B627ED7D-CA9C-4D56-90C6-68FA44676A33}"/>
              </a:ext>
            </a:extLst>
          </p:cNvPr>
          <p:cNvSpPr>
            <a:spLocks noGrp="1"/>
          </p:cNvSpPr>
          <p:nvPr>
            <p:ph idx="1"/>
          </p:nvPr>
        </p:nvSpPr>
        <p:spPr>
          <a:xfrm>
            <a:off x="947056" y="1825625"/>
            <a:ext cx="10406743" cy="4351338"/>
          </a:xfrm>
        </p:spPr>
        <p:txBody>
          <a:bodyPr>
            <a:normAutofit fontScale="85000" lnSpcReduction="20000"/>
          </a:bodyPr>
          <a:lstStyle/>
          <a:p>
            <a:r>
              <a:rPr lang="ja-JP" altLang="ja-JP" dirty="0"/>
              <a:t>本論の課題は、</a:t>
            </a:r>
            <a:r>
              <a:rPr lang="ja-JP" altLang="en-US" dirty="0"/>
              <a:t>中世ブリテンからグローバル・ヒストリーを描くことである</a:t>
            </a:r>
            <a:endParaRPr lang="en-US" altLang="ja-JP" dirty="0"/>
          </a:p>
          <a:p>
            <a:pPr lvl="1"/>
            <a:r>
              <a:rPr lang="ja-JP" altLang="en-US" dirty="0"/>
              <a:t>中世：</a:t>
            </a:r>
            <a:r>
              <a:rPr lang="ja-JP" altLang="en-US" dirty="0">
                <a:solidFill>
                  <a:srgbClr val="FF0000"/>
                </a:solidFill>
              </a:rPr>
              <a:t>ローマ帝国西部の解体から</a:t>
            </a:r>
            <a:r>
              <a:rPr lang="ja-JP" altLang="en-US" dirty="0"/>
              <a:t>、歴史的個性としての「ヨーロッパ」がその地球規模で拡大を開始した</a:t>
            </a:r>
            <a:r>
              <a:rPr lang="ja-JP" altLang="en-US" dirty="0">
                <a:solidFill>
                  <a:srgbClr val="FF0000"/>
                </a:solidFill>
              </a:rPr>
              <a:t>「長い</a:t>
            </a:r>
            <a:r>
              <a:rPr lang="en-US" altLang="ja-JP" dirty="0">
                <a:solidFill>
                  <a:srgbClr val="FF0000"/>
                </a:solidFill>
              </a:rPr>
              <a:t>16</a:t>
            </a:r>
            <a:r>
              <a:rPr lang="ja-JP" altLang="en-US" dirty="0">
                <a:solidFill>
                  <a:srgbClr val="FF0000"/>
                </a:solidFill>
              </a:rPr>
              <a:t>世紀」（ブローデル）まで</a:t>
            </a:r>
            <a:endParaRPr lang="en-US" altLang="ja-JP" dirty="0">
              <a:solidFill>
                <a:srgbClr val="FF0000"/>
              </a:solidFill>
            </a:endParaRPr>
          </a:p>
          <a:p>
            <a:pPr lvl="2"/>
            <a:r>
              <a:rPr lang="ja-JP" altLang="en-US" dirty="0"/>
              <a:t>「ヨーロッパ」：ラテン的キリスト教世界長い１１世紀（</a:t>
            </a:r>
            <a:r>
              <a:rPr lang="en-US" altLang="ja-JP" dirty="0"/>
              <a:t>c.960-c.1135)</a:t>
            </a:r>
            <a:r>
              <a:rPr lang="ja-JP" altLang="en-US" dirty="0"/>
              <a:t>に確立。</a:t>
            </a:r>
            <a:endParaRPr lang="en-US" altLang="ja-JP" dirty="0"/>
          </a:p>
          <a:p>
            <a:pPr lvl="2"/>
            <a:r>
              <a:rPr lang="ja-JP" altLang="en-US" dirty="0"/>
              <a:t>長い１１世紀：ローマ教皇庁の指導とローマ典礼と教会暦を受け入れ、ラテン語を「真実語」とし、司教座をその細胞とする「世界」（暦といった抽象的価値を強襲する広域社会（秩序化された集団）」</a:t>
            </a:r>
            <a:endParaRPr lang="en-US" altLang="ja-JP" dirty="0"/>
          </a:p>
          <a:p>
            <a:pPr lvl="2"/>
            <a:r>
              <a:rPr lang="ja-JP" altLang="en-US" dirty="0"/>
              <a:t>長い１１世紀に北ヨーロッパ海域が出現した（ロングシップ・フルク船・コグ船）</a:t>
            </a:r>
            <a:endParaRPr lang="en-US" altLang="ja-JP" dirty="0"/>
          </a:p>
          <a:p>
            <a:pPr lvl="2"/>
            <a:r>
              <a:rPr lang="ja-JP" altLang="ja-JP" dirty="0"/>
              <a:t>海域</a:t>
            </a:r>
            <a:r>
              <a:rPr lang="ja-JP" altLang="en-US" dirty="0"/>
              <a:t>：</a:t>
            </a:r>
            <a:r>
              <a:rPr lang="ja-JP" altLang="ja-JP" dirty="0"/>
              <a:t>「海上交通において特定の型の船</a:t>
            </a:r>
            <a:r>
              <a:rPr lang="ja-JP" altLang="en-US" dirty="0"/>
              <a:t>（複数）</a:t>
            </a:r>
            <a:r>
              <a:rPr lang="ja-JP" altLang="ja-JP" dirty="0"/>
              <a:t>の使用が支配的な生活</a:t>
            </a:r>
            <a:r>
              <a:rPr lang="ja-JP" altLang="en-US" dirty="0"/>
              <a:t>・</a:t>
            </a:r>
            <a:r>
              <a:rPr lang="ja-JP" altLang="ja-JP" dirty="0"/>
              <a:t>空間」</a:t>
            </a:r>
            <a:r>
              <a:rPr lang="ja-JP" altLang="en-US" dirty="0"/>
              <a:t>：ある歴史文化状況での海の利用の仕方とその範囲が海域</a:t>
            </a:r>
            <a:endParaRPr lang="en-US" altLang="ja-JP" dirty="0"/>
          </a:p>
          <a:p>
            <a:pPr lvl="3"/>
            <a:r>
              <a:rPr lang="ja-JP" altLang="ja-JP" dirty="0"/>
              <a:t>海帯</a:t>
            </a:r>
            <a:r>
              <a:rPr lang="ja-JP" altLang="en-US" dirty="0"/>
              <a:t>：</a:t>
            </a:r>
            <a:r>
              <a:rPr lang="ja-JP" altLang="ja-JP" dirty="0"/>
              <a:t>地理的</a:t>
            </a:r>
            <a:r>
              <a:rPr lang="ja-JP" altLang="en-US" dirty="0"/>
              <a:t>・歴史的：文化的環境</a:t>
            </a:r>
            <a:r>
              <a:rPr lang="ja-JP" altLang="ja-JP" dirty="0"/>
              <a:t>特性</a:t>
            </a:r>
            <a:r>
              <a:rPr lang="ja-JP" altLang="en-US" dirty="0"/>
              <a:t>、北には４つの</a:t>
            </a:r>
            <a:r>
              <a:rPr lang="ja-JP" altLang="ja-JP" dirty="0"/>
              <a:t>モデル</a:t>
            </a:r>
            <a:endParaRPr lang="en-US" altLang="ja-JP" dirty="0"/>
          </a:p>
          <a:p>
            <a:pPr lvl="3"/>
            <a:r>
              <a:rPr lang="ja-JP" altLang="en-US" dirty="0"/>
              <a:t>①環海峡</a:t>
            </a:r>
            <a:r>
              <a:rPr lang="en-US" altLang="ja-JP" dirty="0"/>
              <a:t>:</a:t>
            </a:r>
            <a:r>
              <a:rPr lang="ja-JP" altLang="en-US" dirty="0"/>
              <a:t>英仏海峡</a:t>
            </a:r>
            <a:r>
              <a:rPr lang="en-US" altLang="ja-JP" dirty="0"/>
              <a:t>-</a:t>
            </a:r>
            <a:r>
              <a:rPr lang="ja-JP" altLang="en-US" dirty="0"/>
              <a:t>アイリッシュ海②北海　③バルト海　④大西洋（アイスランドービスケー湾</a:t>
            </a:r>
            <a:r>
              <a:rPr lang="ja-JP" altLang="en-US" dirty="0" err="1"/>
              <a:t>ー</a:t>
            </a:r>
            <a:r>
              <a:rPr lang="ja-JP" altLang="en-US" dirty="0"/>
              <a:t>イベリア半島沖）</a:t>
            </a:r>
            <a:endParaRPr lang="en-US" altLang="ja-JP" dirty="0"/>
          </a:p>
          <a:p>
            <a:pPr lvl="1"/>
            <a:r>
              <a:rPr lang="ja-JP" altLang="en-US" dirty="0"/>
              <a:t>長い</a:t>
            </a:r>
            <a:r>
              <a:rPr lang="en-US" altLang="ja-JP" dirty="0"/>
              <a:t>11</a:t>
            </a:r>
            <a:r>
              <a:rPr lang="ja-JP" altLang="en-US" dirty="0"/>
              <a:t>世紀に南の「地中海世界」に対して「北ヨーロッパ」が生まれる</a:t>
            </a:r>
            <a:endParaRPr lang="en-US" altLang="ja-JP" dirty="0"/>
          </a:p>
          <a:p>
            <a:pPr lvl="1"/>
            <a:r>
              <a:rPr lang="ja-JP" altLang="en-US" dirty="0"/>
              <a:t>北ヨーロッパ海域はブリテン島を軸にして展開する領域として</a:t>
            </a:r>
            <a:r>
              <a:rPr lang="ja-JP" altLang="en-US" u="sng" dirty="0"/>
              <a:t>考える</a:t>
            </a:r>
            <a:endParaRPr lang="en-US" altLang="ja-JP" dirty="0"/>
          </a:p>
          <a:p>
            <a:pPr lvl="1"/>
            <a:r>
              <a:rPr lang="en-US" altLang="ja-JP" dirty="0"/>
              <a:t>15</a:t>
            </a:r>
            <a:r>
              <a:rPr lang="ja-JP" altLang="en-US" dirty="0"/>
              <a:t>世紀までには北の海と地中海はつながる☛ヨーロッパ海域の成立（カラベル船等）</a:t>
            </a:r>
            <a:endParaRPr lang="en-US" altLang="ja-JP" dirty="0"/>
          </a:p>
        </p:txBody>
      </p:sp>
    </p:spTree>
    <p:extLst>
      <p:ext uri="{BB962C8B-B14F-4D97-AF65-F5344CB8AC3E}">
        <p14:creationId xmlns:p14="http://schemas.microsoft.com/office/powerpoint/2010/main" val="266751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3D34F7-A13A-4935-9490-662498584452}"/>
              </a:ext>
            </a:extLst>
          </p:cNvPr>
          <p:cNvSpPr>
            <a:spLocks noGrp="1"/>
          </p:cNvSpPr>
          <p:nvPr>
            <p:ph type="title"/>
          </p:nvPr>
        </p:nvSpPr>
        <p:spPr>
          <a:xfrm>
            <a:off x="839788" y="457200"/>
            <a:ext cx="10832727" cy="775252"/>
          </a:xfrm>
        </p:spPr>
        <p:txBody>
          <a:bodyPr/>
          <a:lstStyle/>
          <a:p>
            <a:r>
              <a:rPr kumimoji="1" lang="ja-JP" altLang="en-US" dirty="0"/>
              <a:t>おわりに</a:t>
            </a:r>
            <a:r>
              <a:rPr lang="ja-JP" altLang="en-US" dirty="0">
                <a:latin typeface="Times New Roman" panose="02020603050405020304" pitchFamily="18" charset="0"/>
                <a:ea typeface="ＭＳ 明朝" panose="02020609040205080304" pitchFamily="17" charset="-128"/>
                <a:cs typeface="Times New Roman" panose="02020603050405020304" pitchFamily="18" charset="0"/>
              </a:rPr>
              <a:t>「水平線の彼方」</a:t>
            </a: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Beyond</a:t>
            </a:r>
            <a:r>
              <a:rPr lang="ja-JP" altLang="en-US"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the</a:t>
            </a:r>
            <a:r>
              <a:rPr lang="ja-JP" altLang="en-US"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sea</a:t>
            </a:r>
            <a:r>
              <a:rPr lang="ja-JP" altLang="en-US" dirty="0">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dirty="0">
                <a:latin typeface="Times New Roman" panose="02020603050405020304" pitchFamily="18" charset="0"/>
                <a:ea typeface="ＭＳ 明朝" panose="02020609040205080304" pitchFamily="17" charset="-128"/>
                <a:cs typeface="Times New Roman" panose="02020603050405020304" pitchFamily="18" charset="0"/>
              </a:rPr>
              <a:t>horizon</a:t>
            </a:r>
            <a:endParaRPr kumimoji="1" lang="ja-JP" altLang="en-US" dirty="0"/>
          </a:p>
        </p:txBody>
      </p:sp>
      <p:sp>
        <p:nvSpPr>
          <p:cNvPr id="4" name="テキスト プレースホルダー 3">
            <a:extLst>
              <a:ext uri="{FF2B5EF4-FFF2-40B4-BE49-F238E27FC236}">
                <a16:creationId xmlns:a16="http://schemas.microsoft.com/office/drawing/2014/main" id="{38C7BF9C-96AE-4A35-8274-3E99DFD46463}"/>
              </a:ext>
            </a:extLst>
          </p:cNvPr>
          <p:cNvSpPr>
            <a:spLocks noGrp="1"/>
          </p:cNvSpPr>
          <p:nvPr>
            <p:ph type="body" sz="half" idx="2"/>
          </p:nvPr>
        </p:nvSpPr>
        <p:spPr>
          <a:xfrm>
            <a:off x="839788" y="1796995"/>
            <a:ext cx="10832726" cy="4858247"/>
          </a:xfrm>
        </p:spPr>
        <p:txBody>
          <a:bodyPr>
            <a:normAutofit/>
          </a:bodyPr>
          <a:lstStyle/>
          <a:p>
            <a:pPr marL="457200" indent="-457200">
              <a:buAutoNum type="arabicPeriod"/>
            </a:pPr>
            <a:r>
              <a:rPr lang="ja-JP" altLang="en-US" sz="2400" dirty="0">
                <a:latin typeface="Times New Roman" panose="02020603050405020304" pitchFamily="18" charset="0"/>
                <a:ea typeface="ＭＳ 明朝" panose="02020609040205080304" pitchFamily="17" charset="-128"/>
                <a:cs typeface="Times New Roman" panose="02020603050405020304" pitchFamily="18" charset="0"/>
              </a:rPr>
              <a:t>無主物と無主地（</a:t>
            </a:r>
            <a:r>
              <a:rPr lang="en-US" altLang="ja-JP" sz="2400" dirty="0">
                <a:latin typeface="Times New Roman" panose="02020603050405020304" pitchFamily="18" charset="0"/>
                <a:ea typeface="ＭＳ 明朝" panose="02020609040205080304" pitchFamily="17" charset="-128"/>
                <a:cs typeface="Times New Roman" panose="02020603050405020304" pitchFamily="18" charset="0"/>
              </a:rPr>
              <a:t>res nullius =terra nullius)</a:t>
            </a:r>
            <a:r>
              <a:rPr lang="ja-JP" altLang="en-US" sz="2400" dirty="0">
                <a:latin typeface="Times New Roman" panose="02020603050405020304" pitchFamily="18" charset="0"/>
                <a:ea typeface="ＭＳ 明朝" panose="02020609040205080304" pitchFamily="17" charset="-128"/>
                <a:cs typeface="Times New Roman" panose="02020603050405020304" pitchFamily="18" charset="0"/>
              </a:rPr>
              <a:t>と海賊</a:t>
            </a:r>
            <a:endParaRPr lang="en-US" altLang="ja-JP" dirty="0">
              <a:latin typeface="Times New Roman" panose="02020603050405020304" pitchFamily="18" charset="0"/>
              <a:ea typeface="ＭＳ 明朝" panose="02020609040205080304" pitchFamily="17" charset="-128"/>
              <a:cs typeface="Times New Roman" panose="02020603050405020304" pitchFamily="18" charset="0"/>
            </a:endParaRPr>
          </a:p>
          <a:p>
            <a:r>
              <a:rPr lang="ja-JP" altLang="en-US" dirty="0"/>
              <a:t>・無主地は</a:t>
            </a:r>
            <a:r>
              <a:rPr lang="ja-JP" altLang="ja-JP" dirty="0"/>
              <a:t>国際法では主権の確立していない土地</a:t>
            </a:r>
            <a:r>
              <a:rPr lang="ja-JP" altLang="en-US" dirty="0"/>
              <a:t>：</a:t>
            </a:r>
            <a:r>
              <a:rPr lang="ja-JP" altLang="ja-JP" dirty="0"/>
              <a:t>前近代</a:t>
            </a:r>
            <a:r>
              <a:rPr lang="ja-JP" altLang="en-US" dirty="0"/>
              <a:t>で確立せず</a:t>
            </a:r>
            <a:r>
              <a:rPr lang="ja-JP" altLang="ja-JP" dirty="0"/>
              <a:t>財産権の視点</a:t>
            </a:r>
            <a:r>
              <a:rPr lang="en-US" altLang="ja-JP" dirty="0"/>
              <a:t>res nullius </a:t>
            </a:r>
          </a:p>
          <a:p>
            <a:r>
              <a:rPr lang="ja-JP" altLang="en-US" dirty="0"/>
              <a:t>・</a:t>
            </a:r>
            <a:r>
              <a:rPr lang="ja-JP" altLang="ja-JP" dirty="0"/>
              <a:t>ローマ法</a:t>
            </a:r>
            <a:r>
              <a:rPr lang="ja-JP" altLang="en-US" dirty="0"/>
              <a:t>☛</a:t>
            </a:r>
            <a:r>
              <a:rPr lang="ja-JP" altLang="ja-JP" dirty="0"/>
              <a:t>海、海岸、川は市民共有地</a:t>
            </a:r>
            <a:r>
              <a:rPr lang="en-US" altLang="ja-JP" dirty="0"/>
              <a:t> (res </a:t>
            </a:r>
            <a:r>
              <a:rPr lang="en-US" altLang="ja-JP" dirty="0" err="1"/>
              <a:t>communis</a:t>
            </a:r>
            <a:r>
              <a:rPr lang="en-US" altLang="ja-JP" dirty="0"/>
              <a:t>)</a:t>
            </a:r>
            <a:r>
              <a:rPr lang="ja-JP" altLang="en-US" dirty="0"/>
              <a:t>；</a:t>
            </a:r>
            <a:r>
              <a:rPr lang="ja-JP" altLang="ja-JP" dirty="0"/>
              <a:t>海はすべての市民に属し、すべての市民が利用できた。ローマ帝国が「我らの海」を標榜する限り、市民を海賊から保護する責任が発生する</a:t>
            </a:r>
            <a:r>
              <a:rPr lang="ja-JP" altLang="en-US" dirty="0"/>
              <a:t>（☛海賊の誕生）</a:t>
            </a:r>
            <a:endParaRPr lang="en-US" altLang="ja-JP" dirty="0"/>
          </a:p>
          <a:p>
            <a:r>
              <a:rPr lang="ja-JP" altLang="en-US" dirty="0"/>
              <a:t>・</a:t>
            </a:r>
            <a:r>
              <a:rPr lang="ja-JP" altLang="ja-JP" dirty="0"/>
              <a:t>中世</a:t>
            </a:r>
            <a:r>
              <a:rPr lang="ja-JP" altLang="en-US" dirty="0"/>
              <a:t>：</a:t>
            </a:r>
            <a:r>
              <a:rPr lang="ja-JP" altLang="ja-JP" dirty="0"/>
              <a:t>水平線の海は誰の物でもない無主物</a:t>
            </a:r>
            <a:r>
              <a:rPr lang="en-US" altLang="ja-JP" dirty="0"/>
              <a:t>(res nullius);</a:t>
            </a:r>
            <a:r>
              <a:rPr lang="ja-JP" altLang="ja-JP" dirty="0"/>
              <a:t>意思と資源をもつ誰もがそれを専有することができた</a:t>
            </a:r>
            <a:r>
              <a:rPr lang="ja-JP" altLang="en-US" dirty="0"/>
              <a:t>；</a:t>
            </a:r>
            <a:r>
              <a:rPr lang="ja-JP" altLang="ja-JP" dirty="0"/>
              <a:t>観念的には中世に海賊は存在しなかった。</a:t>
            </a:r>
            <a:endParaRPr lang="en-US" altLang="ja-JP" dirty="0"/>
          </a:p>
          <a:p>
            <a:r>
              <a:rPr lang="ja-JP" altLang="en-US" dirty="0"/>
              <a:t>・</a:t>
            </a:r>
            <a:r>
              <a:rPr lang="ja-JP" altLang="en-US" dirty="0">
                <a:solidFill>
                  <a:srgbClr val="FF0000"/>
                </a:solidFill>
              </a:rPr>
              <a:t>漁労は</a:t>
            </a:r>
            <a:r>
              <a:rPr lang="en-US" altLang="ja-JP" dirty="0">
                <a:solidFill>
                  <a:srgbClr val="FF0000"/>
                </a:solidFill>
              </a:rPr>
              <a:t>res nullius</a:t>
            </a:r>
            <a:r>
              <a:rPr lang="ja-JP" altLang="en-US" dirty="0">
                <a:solidFill>
                  <a:srgbClr val="FF0000"/>
                </a:solidFill>
              </a:rPr>
              <a:t>で、漁労の権利は（権力によって）譲渡される。漁場拡大の論理。</a:t>
            </a:r>
            <a:endParaRPr lang="en-US" altLang="ja-JP" dirty="0">
              <a:solidFill>
                <a:srgbClr val="FF0000"/>
              </a:solidFill>
            </a:endParaRPr>
          </a:p>
          <a:p>
            <a:r>
              <a:rPr lang="ja-JP" altLang="en-US" dirty="0"/>
              <a:t>・</a:t>
            </a:r>
            <a:r>
              <a:rPr lang="en-US" altLang="ja-JP" dirty="0"/>
              <a:t>1494</a:t>
            </a:r>
            <a:r>
              <a:rPr lang="ja-JP" altLang="ja-JP" dirty="0"/>
              <a:t>年の教皇同意の下でのポルトガルとスペイン</a:t>
            </a:r>
            <a:r>
              <a:rPr lang="ja-JP" altLang="en-US" dirty="0" err="1"/>
              <a:t>た</a:t>
            </a:r>
            <a:r>
              <a:rPr lang="ja-JP" altLang="ja-JP" dirty="0"/>
              <a:t>王国間での世界分割にはこの「無主</a:t>
            </a:r>
            <a:r>
              <a:rPr lang="ja-JP" altLang="en-US" dirty="0"/>
              <a:t>物</a:t>
            </a:r>
            <a:r>
              <a:rPr lang="ja-JP" altLang="ja-JP" dirty="0"/>
              <a:t>」概念が横たわっている。</a:t>
            </a:r>
            <a:r>
              <a:rPr lang="ja-JP" altLang="en-US" dirty="0"/>
              <a:t>☛「ローマの平和」や「徳」という俗人支配のイデオロギーを必要としない無機質のグローバル化運動。</a:t>
            </a:r>
            <a:endParaRPr lang="en-US" altLang="ja-JP" dirty="0"/>
          </a:p>
          <a:p>
            <a:r>
              <a:rPr lang="ja-JP" altLang="en-US" dirty="0"/>
              <a:t>・権力統制：「彼方」の</a:t>
            </a:r>
            <a:r>
              <a:rPr lang="ja-JP" altLang="ja-JP" dirty="0"/>
              <a:t>「無主の物」（魚）の専有に</a:t>
            </a:r>
            <a:r>
              <a:rPr lang="en-US" altLang="ja-JP" dirty="0"/>
              <a:t>11</a:t>
            </a:r>
            <a:r>
              <a:rPr lang="ja-JP" altLang="ja-JP" dirty="0"/>
              <a:t>世紀に</a:t>
            </a:r>
            <a:r>
              <a:rPr lang="ja-JP" altLang="en-US" dirty="0"/>
              <a:t>は</a:t>
            </a:r>
            <a:r>
              <a:rPr lang="ja-JP" altLang="ja-JP" dirty="0"/>
              <a:t>イングランド</a:t>
            </a:r>
            <a:r>
              <a:rPr lang="ja-JP" altLang="en-US" dirty="0"/>
              <a:t>人の</a:t>
            </a:r>
            <a:r>
              <a:rPr lang="ja-JP" altLang="ja-JP" dirty="0"/>
              <a:t>国王権力は統制をかけそれ自体を</a:t>
            </a:r>
            <a:r>
              <a:rPr lang="ja-JP" altLang="en-US" dirty="0"/>
              <a:t>網掛</a:t>
            </a:r>
            <a:r>
              <a:rPr lang="ja-JP" altLang="ja-JP" dirty="0"/>
              <a:t>。</a:t>
            </a:r>
            <a:r>
              <a:rPr lang="ja-JP" altLang="en-US" dirty="0"/>
              <a:t>☛</a:t>
            </a:r>
            <a:r>
              <a:rPr lang="en-US" altLang="ja-JP" dirty="0"/>
              <a:t>13</a:t>
            </a:r>
            <a:r>
              <a:rPr lang="ja-JP" altLang="en-US" dirty="0"/>
              <a:t>世紀以降の網代の形成</a:t>
            </a:r>
            <a:endParaRPr lang="en-US" altLang="ja-JP" dirty="0"/>
          </a:p>
          <a:p>
            <a:r>
              <a:rPr lang="ja-JP" altLang="en-US" sz="2400" dirty="0"/>
              <a:t>２．領海と自由な海</a:t>
            </a:r>
            <a:endParaRPr lang="en-US" altLang="ja-JP" sz="2400" dirty="0"/>
          </a:p>
          <a:p>
            <a:r>
              <a:rPr lang="ja-JP" altLang="en-US" dirty="0"/>
              <a:t>・</a:t>
            </a:r>
            <a:r>
              <a:rPr lang="en-US" altLang="ja-JP" dirty="0"/>
              <a:t>1599</a:t>
            </a:r>
            <a:r>
              <a:rPr lang="ja-JP" altLang="en-US" dirty="0"/>
              <a:t>年</a:t>
            </a:r>
            <a:r>
              <a:rPr lang="ja-JP" altLang="ja-JP" dirty="0"/>
              <a:t>エリザベス一世は、デンマーク・ノルウェイ国王が北海における「領海」</a:t>
            </a:r>
            <a:r>
              <a:rPr lang="en-US" altLang="ja-JP" dirty="0"/>
              <a:t>(Mare Clausum)</a:t>
            </a:r>
            <a:r>
              <a:rPr lang="ja-JP" altLang="ja-JP" dirty="0"/>
              <a:t>を主張してイングランドの漁船と商船の拿捕したと</a:t>
            </a:r>
            <a:r>
              <a:rPr lang="ja-JP" altLang="en-US" dirty="0"/>
              <a:t>き、</a:t>
            </a:r>
            <a:r>
              <a:rPr lang="ja-JP" altLang="ja-JP" dirty="0"/>
              <a:t>自由な海（</a:t>
            </a:r>
            <a:r>
              <a:rPr lang="en-US" altLang="ja-JP" dirty="0"/>
              <a:t>Mare Liberum)</a:t>
            </a:r>
            <a:r>
              <a:rPr lang="ja-JP" altLang="en-US" dirty="0"/>
              <a:t>を主張して</a:t>
            </a:r>
            <a:r>
              <a:rPr lang="en-US" altLang="ja-JP" dirty="0"/>
              <a:t> </a:t>
            </a:r>
            <a:r>
              <a:rPr lang="ja-JP" altLang="ja-JP" dirty="0"/>
              <a:t>「諸国民の法」</a:t>
            </a:r>
            <a:r>
              <a:rPr lang="ja-JP" altLang="en-US" dirty="0"/>
              <a:t>を</a:t>
            </a:r>
            <a:r>
              <a:rPr lang="ja-JP" altLang="ja-JP" dirty="0"/>
              <a:t>発</a:t>
            </a:r>
            <a:r>
              <a:rPr lang="ja-JP" altLang="en-US" dirty="0"/>
              <a:t>した。☛</a:t>
            </a:r>
            <a:r>
              <a:rPr lang="ja-JP" altLang="ja-JP" dirty="0"/>
              <a:t>国境と公海の概念</a:t>
            </a:r>
            <a:r>
              <a:rPr lang="ja-JP" altLang="en-US" dirty="0"/>
              <a:t>の</a:t>
            </a:r>
            <a:r>
              <a:rPr lang="ja-JP" altLang="ja-JP" dirty="0"/>
              <a:t>芽生</a:t>
            </a:r>
            <a:r>
              <a:rPr lang="ja-JP" altLang="en-US" dirty="0"/>
              <a:t>；</a:t>
            </a:r>
            <a:r>
              <a:rPr lang="ja-JP" altLang="ja-JP" dirty="0"/>
              <a:t>私拿捕船</a:t>
            </a:r>
            <a:r>
              <a:rPr lang="ja-JP" altLang="en-US" dirty="0"/>
              <a:t>そして</a:t>
            </a:r>
            <a:r>
              <a:rPr lang="ja-JP" altLang="ja-JP" dirty="0"/>
              <a:t>海賊の時代</a:t>
            </a:r>
            <a:r>
              <a:rPr lang="ja-JP" altLang="en-US" dirty="0"/>
              <a:t>。</a:t>
            </a:r>
            <a:endParaRPr lang="en-US" altLang="ja-JP" dirty="0"/>
          </a:p>
          <a:p>
            <a:endParaRPr kumimoji="1" lang="ja-JP" altLang="en-US" dirty="0"/>
          </a:p>
        </p:txBody>
      </p:sp>
    </p:spTree>
    <p:extLst>
      <p:ext uri="{BB962C8B-B14F-4D97-AF65-F5344CB8AC3E}">
        <p14:creationId xmlns:p14="http://schemas.microsoft.com/office/powerpoint/2010/main" val="376416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6ADDD7E-5AE1-4498-B21E-05BC7598A559}"/>
              </a:ext>
            </a:extLst>
          </p:cNvPr>
          <p:cNvSpPr/>
          <p:nvPr/>
        </p:nvSpPr>
        <p:spPr>
          <a:xfrm>
            <a:off x="1168842" y="1137037"/>
            <a:ext cx="9827812" cy="5786199"/>
          </a:xfrm>
          <a:prstGeom prst="rect">
            <a:avLst/>
          </a:prstGeom>
        </p:spPr>
        <p:txBody>
          <a:bodyPr wrap="square">
            <a:spAutoFit/>
          </a:bodyPr>
          <a:lstStyle/>
          <a:p>
            <a:r>
              <a:rPr lang="ja-JP" altLang="en-US" sz="2400" dirty="0"/>
              <a:t>３．コモンローと航海法とローマ法</a:t>
            </a:r>
            <a:endParaRPr lang="en-US" altLang="ja-JP" sz="2400" dirty="0"/>
          </a:p>
          <a:p>
            <a:r>
              <a:rPr lang="ja-JP" altLang="en-US" sz="2400" dirty="0"/>
              <a:t>・船上はコモン・ロー域：遺言書</a:t>
            </a:r>
            <a:endParaRPr lang="en-US" altLang="ja-JP" sz="2400" dirty="0"/>
          </a:p>
          <a:p>
            <a:r>
              <a:rPr lang="ja-JP" altLang="en-US" sz="2400" dirty="0"/>
              <a:t>４．二つの戦略商品：中南部大西洋の銀と北部大西洋の鱈</a:t>
            </a:r>
          </a:p>
          <a:p>
            <a:r>
              <a:rPr lang="ja-JP" altLang="en-US" sz="2400" dirty="0"/>
              <a:t>５．無主地概念の</a:t>
            </a:r>
            <a:r>
              <a:rPr lang="ja-JP" altLang="en-US" sz="2400" u="sng" dirty="0"/>
              <a:t>転換的確立</a:t>
            </a:r>
            <a:r>
              <a:rPr lang="ja-JP" altLang="en-US" sz="2400" dirty="0"/>
              <a:t>　</a:t>
            </a:r>
            <a:r>
              <a:rPr lang="ja-JP" altLang="en-US" sz="2400" dirty="0">
                <a:solidFill>
                  <a:srgbClr val="FF0000"/>
                </a:solidFill>
              </a:rPr>
              <a:t>魚から土地へ</a:t>
            </a:r>
            <a:endParaRPr lang="en-US" altLang="ja-JP" sz="2400" dirty="0">
              <a:solidFill>
                <a:srgbClr val="FF0000"/>
              </a:solidFill>
            </a:endParaRPr>
          </a:p>
          <a:p>
            <a:r>
              <a:rPr lang="ja-JP" altLang="en-US" sz="2400" dirty="0"/>
              <a:t>・</a:t>
            </a:r>
            <a:r>
              <a:rPr lang="ja-JP" altLang="en-US" dirty="0"/>
              <a:t>水平線の彼方にある、無主地</a:t>
            </a:r>
            <a:r>
              <a:rPr lang="en-US" altLang="ja-JP" dirty="0"/>
              <a:t>( nullius terra)</a:t>
            </a:r>
            <a:r>
              <a:rPr lang="ja-JP" altLang="en-US" dirty="0"/>
              <a:t>は万民の</a:t>
            </a:r>
            <a:r>
              <a:rPr lang="en-US" altLang="ja-JP" dirty="0"/>
              <a:t>res </a:t>
            </a:r>
            <a:r>
              <a:rPr lang="en-US" altLang="ja-JP" dirty="0" err="1"/>
              <a:t>communis</a:t>
            </a:r>
            <a:endParaRPr lang="en-US" altLang="ja-JP" dirty="0"/>
          </a:p>
          <a:p>
            <a:r>
              <a:rPr lang="en-US" altLang="ja-JP" dirty="0"/>
              <a:t>	</a:t>
            </a:r>
            <a:r>
              <a:rPr lang="ja-JP" altLang="en-US" dirty="0"/>
              <a:t>・英国のオーストリア支配は無主地概念を醸成する？</a:t>
            </a:r>
            <a:endParaRPr lang="en-US" altLang="ja-JP" dirty="0"/>
          </a:p>
          <a:p>
            <a:r>
              <a:rPr lang="en-US" altLang="ja-JP" dirty="0"/>
              <a:t>	</a:t>
            </a:r>
            <a:r>
              <a:rPr lang="ja-JP" altLang="en-US" dirty="0"/>
              <a:t>・住民は、野蛮人として権利を認めず。</a:t>
            </a:r>
            <a:endParaRPr lang="en-US" altLang="ja-JP" dirty="0"/>
          </a:p>
          <a:p>
            <a:r>
              <a:rPr lang="ja-JP" altLang="en-US" dirty="0"/>
              <a:t>・</a:t>
            </a:r>
            <a:r>
              <a:rPr lang="en-US" altLang="ja-JP" dirty="0"/>
              <a:t>1886</a:t>
            </a:r>
            <a:r>
              <a:rPr lang="ja-JP" altLang="en-US" dirty="0"/>
              <a:t>年のベルリン会議でこの法理は確立し、列強のアフリカ支配を正当化</a:t>
            </a:r>
            <a:endParaRPr lang="en-US" altLang="ja-JP" dirty="0"/>
          </a:p>
          <a:p>
            <a:r>
              <a:rPr lang="en-US" altLang="ja-JP" sz="1400" dirty="0"/>
              <a:t>Laurence Benton and Benjamin Straumann, ‘Acquiring Empire by law from Roman Doctrine to Early Modern  European Practice’, Law and History Review 28-1 (2010), pp. 1-38</a:t>
            </a:r>
          </a:p>
          <a:p>
            <a:r>
              <a:rPr lang="en-US" altLang="ja-JP" sz="1400" dirty="0"/>
              <a:t>Kathryn </a:t>
            </a:r>
            <a:r>
              <a:rPr lang="en-US" altLang="ja-JP" sz="1400" dirty="0" err="1"/>
              <a:t>Milun</a:t>
            </a:r>
            <a:r>
              <a:rPr lang="en-US" altLang="ja-JP" sz="1400" dirty="0"/>
              <a:t>, The political Commons: the cross-cultural Logic of the Global commons (Ashgate, 2014), p. 58</a:t>
            </a:r>
            <a:r>
              <a:rPr lang="en-US" altLang="ja-JP" sz="2000" dirty="0">
                <a:solidFill>
                  <a:srgbClr val="FF0000"/>
                </a:solidFill>
              </a:rPr>
              <a:t>: ‘the Institute of Justinian, ‘ these things are common to mankind-the air, running water, the sea,…the shores of sea…Biological examples of res </a:t>
            </a:r>
            <a:r>
              <a:rPr lang="en-US" altLang="ja-JP" sz="2000" dirty="0" err="1">
                <a:solidFill>
                  <a:srgbClr val="FF0000"/>
                </a:solidFill>
              </a:rPr>
              <a:t>communis</a:t>
            </a:r>
            <a:r>
              <a:rPr lang="en-US" altLang="ja-JP" sz="2000" dirty="0">
                <a:solidFill>
                  <a:srgbClr val="FF0000"/>
                </a:solidFill>
              </a:rPr>
              <a:t> include fish and mammals in high sea.’</a:t>
            </a:r>
          </a:p>
          <a:p>
            <a:endParaRPr lang="en-US" altLang="ja-JP" sz="1400" dirty="0"/>
          </a:p>
          <a:p>
            <a:endParaRPr lang="en-US" altLang="ja-JP" sz="1400" dirty="0"/>
          </a:p>
          <a:p>
            <a:r>
              <a:rPr lang="en-US" altLang="ja-JP" sz="1400" dirty="0" err="1"/>
              <a:t>Gardiner,’The</a:t>
            </a:r>
            <a:r>
              <a:rPr lang="en-US" altLang="ja-JP" sz="1400" dirty="0"/>
              <a:t> Character of Commercial Fishing in Icelandic Waters in the fifteenth century in Barret</a:t>
            </a:r>
            <a:r>
              <a:rPr lang="ja-JP" altLang="en-US" sz="1400" dirty="0"/>
              <a:t> </a:t>
            </a:r>
            <a:r>
              <a:rPr lang="en-US" altLang="ja-JP" sz="1400" dirty="0"/>
              <a:t>et</a:t>
            </a:r>
            <a:r>
              <a:rPr lang="ja-JP" altLang="en-US" sz="1400" dirty="0"/>
              <a:t>　</a:t>
            </a:r>
            <a:r>
              <a:rPr lang="en-US" altLang="ja-JP" sz="1400" dirty="0"/>
              <a:t>al.; </a:t>
            </a:r>
            <a:r>
              <a:rPr lang="en-US" altLang="ja-JP" sz="1400" dirty="0" err="1"/>
              <a:t>Medeival</a:t>
            </a:r>
            <a:r>
              <a:rPr lang="ja-JP" altLang="en-US" sz="1400" dirty="0"/>
              <a:t> </a:t>
            </a:r>
            <a:r>
              <a:rPr lang="en-US" altLang="ja-JP" sz="1400" dirty="0"/>
              <a:t>Origins</a:t>
            </a:r>
            <a:r>
              <a:rPr lang="ja-JP" altLang="en-US" sz="1400" dirty="0"/>
              <a:t> </a:t>
            </a:r>
            <a:r>
              <a:rPr lang="en-US" altLang="ja-JP" sz="1400" dirty="0"/>
              <a:t>of</a:t>
            </a:r>
            <a:r>
              <a:rPr lang="ja-JP" altLang="en-US" sz="1400" dirty="0"/>
              <a:t> </a:t>
            </a:r>
            <a:r>
              <a:rPr lang="en-US" altLang="ja-JP" sz="1400" dirty="0"/>
              <a:t>Commercial</a:t>
            </a:r>
            <a:r>
              <a:rPr lang="ja-JP" altLang="en-US" sz="1400" dirty="0"/>
              <a:t> </a:t>
            </a:r>
            <a:r>
              <a:rPr lang="en-US" altLang="ja-JP" sz="1400" dirty="0"/>
              <a:t>Sea</a:t>
            </a:r>
            <a:r>
              <a:rPr lang="ja-JP" altLang="en-US" sz="1400" dirty="0"/>
              <a:t> </a:t>
            </a:r>
            <a:r>
              <a:rPr lang="en-US" altLang="ja-JP" sz="1400" dirty="0"/>
              <a:t>Fishing</a:t>
            </a:r>
            <a:r>
              <a:rPr lang="ja-JP" altLang="en-US" sz="1400" dirty="0"/>
              <a:t> </a:t>
            </a:r>
            <a:r>
              <a:rPr lang="en-US" altLang="ja-JP" sz="1400" dirty="0"/>
              <a:t>Project</a:t>
            </a:r>
            <a:r>
              <a:rPr lang="ja-JP" altLang="en-US" sz="1400" dirty="0"/>
              <a:t> </a:t>
            </a:r>
            <a:r>
              <a:rPr lang="en-US" altLang="ja-JP" sz="1400" dirty="0"/>
              <a:t>(Cambridge);Barret</a:t>
            </a:r>
            <a:r>
              <a:rPr lang="ja-JP" altLang="en-US" sz="1400" dirty="0"/>
              <a:t> </a:t>
            </a:r>
            <a:r>
              <a:rPr lang="en-US" altLang="ja-JP" sz="1400" dirty="0"/>
              <a:t>et al (2016). ;M.</a:t>
            </a:r>
            <a:r>
              <a:rPr lang="ja-JP" altLang="en-US" sz="1400" dirty="0"/>
              <a:t> </a:t>
            </a:r>
            <a:r>
              <a:rPr lang="en-US" altLang="ja-JP" sz="1400" dirty="0" err="1"/>
              <a:t>Gardiner,’The</a:t>
            </a:r>
            <a:r>
              <a:rPr lang="en-US" altLang="ja-JP" sz="1400" dirty="0"/>
              <a:t> Character of Commercial Fishing in Icelandic Waters in the fifteenth century in Barret</a:t>
            </a:r>
            <a:r>
              <a:rPr lang="ja-JP" altLang="en-US" sz="1400" dirty="0"/>
              <a:t> </a:t>
            </a:r>
            <a:r>
              <a:rPr lang="en-US" altLang="ja-JP" sz="1400" dirty="0"/>
              <a:t>et al (2016).</a:t>
            </a:r>
          </a:p>
          <a:p>
            <a:endParaRPr lang="ja-JP" altLang="ja-JP" dirty="0"/>
          </a:p>
        </p:txBody>
      </p:sp>
    </p:spTree>
    <p:extLst>
      <p:ext uri="{BB962C8B-B14F-4D97-AF65-F5344CB8AC3E}">
        <p14:creationId xmlns:p14="http://schemas.microsoft.com/office/powerpoint/2010/main" val="126712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3C7123-BE6E-4DD1-A1B4-59480B500619}"/>
              </a:ext>
            </a:extLst>
          </p:cNvPr>
          <p:cNvSpPr>
            <a:spLocks noGrp="1"/>
          </p:cNvSpPr>
          <p:nvPr>
            <p:ph type="title"/>
          </p:nvPr>
        </p:nvSpPr>
        <p:spPr>
          <a:xfrm>
            <a:off x="838200" y="365126"/>
            <a:ext cx="10515600" cy="875340"/>
          </a:xfrm>
        </p:spPr>
        <p:txBody>
          <a:bodyPr>
            <a:normAutofit fontScale="90000"/>
          </a:bodyPr>
          <a:lstStyle/>
          <a:p>
            <a:br>
              <a:rPr lang="en-US" altLang="ja-JP" dirty="0"/>
            </a:br>
            <a:r>
              <a:rPr lang="ja-JP" altLang="en-US" sz="3200" dirty="0"/>
              <a:t>（２）グローバル・ヒストリーとは</a:t>
            </a:r>
            <a:endParaRPr kumimoji="1" lang="ja-JP" altLang="en-US" sz="3200" dirty="0"/>
          </a:p>
        </p:txBody>
      </p:sp>
      <p:sp>
        <p:nvSpPr>
          <p:cNvPr id="3" name="コンテンツ プレースホルダー 2">
            <a:extLst>
              <a:ext uri="{FF2B5EF4-FFF2-40B4-BE49-F238E27FC236}">
                <a16:creationId xmlns:a16="http://schemas.microsoft.com/office/drawing/2014/main" id="{6892CD40-1E12-40EE-B5E9-B93F169CEAA6}"/>
              </a:ext>
            </a:extLst>
          </p:cNvPr>
          <p:cNvSpPr>
            <a:spLocks noGrp="1"/>
          </p:cNvSpPr>
          <p:nvPr>
            <p:ph idx="1"/>
          </p:nvPr>
        </p:nvSpPr>
        <p:spPr/>
        <p:txBody>
          <a:bodyPr>
            <a:normAutofit/>
          </a:bodyPr>
          <a:lstStyle/>
          <a:p>
            <a:r>
              <a:rPr lang="ja-JP" altLang="en-US" dirty="0"/>
              <a:t>世界史（ワールド・ヒストリー）</a:t>
            </a:r>
            <a:endParaRPr lang="en-US" altLang="ja-JP" dirty="0"/>
          </a:p>
          <a:p>
            <a:pPr lvl="1"/>
            <a:r>
              <a:rPr lang="ja-JP" altLang="en-US" dirty="0"/>
              <a:t>世界とは暦といった抽象的価値を強襲する広域社会（秩序化された集団）</a:t>
            </a:r>
            <a:endParaRPr lang="en-US" altLang="ja-JP" dirty="0"/>
          </a:p>
          <a:p>
            <a:pPr lvl="1"/>
            <a:r>
              <a:rPr lang="ja-JP" altLang="en-US" dirty="0"/>
              <a:t>ワールド・ヒストリーは総体的社会関係＝価値の時間的、空間的展開扱う考察様式</a:t>
            </a:r>
            <a:endParaRPr lang="en-US" altLang="ja-JP" dirty="0"/>
          </a:p>
          <a:p>
            <a:r>
              <a:rPr lang="ja-JP" altLang="en-US" dirty="0"/>
              <a:t>グローバル・ヒストリー</a:t>
            </a:r>
            <a:endParaRPr lang="en-US" altLang="ja-JP" dirty="0"/>
          </a:p>
          <a:p>
            <a:pPr lvl="1"/>
            <a:r>
              <a:rPr lang="ja-JP" altLang="en-US" dirty="0"/>
              <a:t>グローバル・ヒストリーは総体的社会関係を通してモノの時間的・空間的展開扱う考察様式</a:t>
            </a:r>
            <a:endParaRPr lang="en-US" altLang="ja-JP" dirty="0"/>
          </a:p>
          <a:p>
            <a:pPr lvl="2"/>
            <a:r>
              <a:rPr lang="ja-JP" altLang="en-US" dirty="0"/>
              <a:t>本論では「モノ」として、生態系に規定はされるものの、境界のない魚を対象とする。とくに鮭、鰊、鱈、メルルーサ、鰯</a:t>
            </a:r>
            <a:endParaRPr lang="en-US" altLang="ja-JP" dirty="0"/>
          </a:p>
        </p:txBody>
      </p:sp>
    </p:spTree>
    <p:extLst>
      <p:ext uri="{BB962C8B-B14F-4D97-AF65-F5344CB8AC3E}">
        <p14:creationId xmlns:p14="http://schemas.microsoft.com/office/powerpoint/2010/main" val="158343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AE18B1-302E-40B9-AA57-DD75D13A18C9}"/>
              </a:ext>
            </a:extLst>
          </p:cNvPr>
          <p:cNvSpPr>
            <a:spLocks noGrp="1"/>
          </p:cNvSpPr>
          <p:nvPr>
            <p:ph type="title"/>
          </p:nvPr>
        </p:nvSpPr>
        <p:spPr>
          <a:xfrm>
            <a:off x="839788" y="457200"/>
            <a:ext cx="4865096" cy="1600200"/>
          </a:xfrm>
        </p:spPr>
        <p:txBody>
          <a:bodyPr>
            <a:normAutofit/>
          </a:bodyPr>
          <a:lstStyle/>
          <a:p>
            <a:r>
              <a:rPr lang="ja-JP" altLang="en-US" dirty="0"/>
              <a:t>（１）海</a:t>
            </a:r>
            <a:endParaRPr kumimoji="1" lang="ja-JP" altLang="en-US" sz="2800" dirty="0"/>
          </a:p>
        </p:txBody>
      </p:sp>
      <p:sp>
        <p:nvSpPr>
          <p:cNvPr id="10" name="コンテンツ プレースホルダー 9">
            <a:extLst>
              <a:ext uri="{FF2B5EF4-FFF2-40B4-BE49-F238E27FC236}">
                <a16:creationId xmlns:a16="http://schemas.microsoft.com/office/drawing/2014/main" id="{258A44F6-6576-4116-BA9B-4A72DED37B73}"/>
              </a:ext>
            </a:extLst>
          </p:cNvPr>
          <p:cNvSpPr>
            <a:spLocks noGrp="1"/>
          </p:cNvSpPr>
          <p:nvPr>
            <p:ph idx="1"/>
          </p:nvPr>
        </p:nvSpPr>
        <p:spPr>
          <a:xfrm>
            <a:off x="5704884" y="987425"/>
            <a:ext cx="5650503" cy="52886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55000" lnSpcReduction="20000"/>
          </a:bodyPr>
          <a:lstStyle/>
          <a:p>
            <a:pPr marL="0" lvl="0" indent="133350" eaLnBrk="0" fontAlgn="base" hangingPunct="0">
              <a:lnSpc>
                <a:spcPct val="100000"/>
              </a:lnSpc>
              <a:spcBef>
                <a:spcPct val="0"/>
              </a:spcBef>
              <a:spcAft>
                <a:spcPct val="0"/>
              </a:spcAft>
              <a:buNone/>
            </a:pP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① 「北海海帯」：大西洋の風と潮流の影響を受けやすく、長い海岸線はフィヨルドや入り組んだ湾で刻まれ、スコットランド西部には北に向かって島嶼が連なり、一種の列島弧を形成している。イースト・アングリアから北緯</a:t>
            </a:r>
            <a:r>
              <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rPr>
              <a:t>61</a:t>
            </a: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度　北海海盆で水深も深</a:t>
            </a:r>
            <a:endPar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endParaRPr>
          </a:p>
          <a:p>
            <a:pPr marL="0" lvl="0" indent="133350" eaLnBrk="0" fontAlgn="base" hangingPunct="0">
              <a:lnSpc>
                <a:spcPct val="100000"/>
              </a:lnSpc>
              <a:spcBef>
                <a:spcPct val="0"/>
              </a:spcBef>
              <a:spcAft>
                <a:spcPct val="0"/>
              </a:spcAft>
              <a:buNone/>
            </a:pP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北海固有の魚種</a:t>
            </a:r>
            <a:r>
              <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rPr>
              <a:t>200</a:t>
            </a:r>
            <a:r>
              <a:rPr kumimoji="0" lang="ja-JP" altLang="en-US" dirty="0" err="1">
                <a:latin typeface="ＭＳ 明朝" panose="02020609040205080304" pitchFamily="17" charset="-128"/>
                <a:ea typeface="ＭＳ 明朝" panose="02020609040205080304" pitchFamily="17" charset="-128"/>
                <a:cs typeface="Times New Roman" panose="02020603050405020304" pitchFamily="18" charset="0"/>
              </a:rPr>
              <a:t>。</a:t>
            </a:r>
            <a:endPar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endParaRPr>
          </a:p>
          <a:p>
            <a:pPr marL="0" lvl="0" indent="133350" eaLnBrk="0" fontAlgn="base" hangingPunct="0">
              <a:lnSpc>
                <a:spcPct val="100000"/>
              </a:lnSpc>
              <a:spcBef>
                <a:spcPct val="0"/>
              </a:spcBef>
              <a:spcAft>
                <a:spcPct val="0"/>
              </a:spcAft>
              <a:buNone/>
            </a:pP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②「海峡海帯」：干満の差が大きく潮の流れが強く、北から強い風と偏西風の影響を受けやすい；ライン川やテムズ川などの大河川が流れ込むことで平坦な海岸線は泥土の堆積活動が激しく、ケントからサセックスのイングランド東南部と北フランスの石灰石の断崖は潮流の影響を受け、海進と海退によって海岸線は変化しやすい。を想定している。</a:t>
            </a:r>
            <a:endPar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endParaRPr>
          </a:p>
          <a:p>
            <a:pPr marL="0" lvl="0" indent="133350" eaLnBrk="0" fontAlgn="base" hangingPunct="0">
              <a:lnSpc>
                <a:spcPct val="100000"/>
              </a:lnSpc>
              <a:spcBef>
                <a:spcPct val="0"/>
              </a:spcBef>
              <a:spcAft>
                <a:spcPct val="0"/>
              </a:spcAft>
              <a:buNone/>
            </a:pP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③バルト海帯：オスロ</a:t>
            </a:r>
            <a:r>
              <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rPr>
              <a:t>―</a:t>
            </a: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＝スカーイエン線より東：塩分濃度が低く水深も浅い。生物種が少ない。北海固有の魚種</a:t>
            </a:r>
            <a:r>
              <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rPr>
              <a:t>200</a:t>
            </a: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以上に対して固有種は</a:t>
            </a:r>
            <a:r>
              <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rPr>
              <a:t>29</a:t>
            </a: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種</a:t>
            </a:r>
            <a:endPar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endParaRPr>
          </a:p>
          <a:p>
            <a:pPr marL="0" lvl="0" indent="133350" eaLnBrk="0" fontAlgn="base" hangingPunct="0">
              <a:lnSpc>
                <a:spcPct val="100000"/>
              </a:lnSpc>
              <a:spcBef>
                <a:spcPct val="0"/>
              </a:spcBef>
              <a:spcAft>
                <a:spcPct val="0"/>
              </a:spcAft>
              <a:buNone/>
            </a:pP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アイリッシュ海帯は時代によって①あるいは②に属する。</a:t>
            </a:r>
            <a:endPar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endParaRPr>
          </a:p>
          <a:p>
            <a:pPr marL="0" lvl="0" indent="133350" eaLnBrk="0" fontAlgn="base" hangingPunct="0">
              <a:lnSpc>
                <a:spcPct val="100000"/>
              </a:lnSpc>
              <a:spcBef>
                <a:spcPct val="0"/>
              </a:spcBef>
              <a:spcAft>
                <a:spcPct val="0"/>
              </a:spcAft>
              <a:buNone/>
            </a:pP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④大西洋海帯　アイスランド沖合＝ビスケー湾＝ポルトガル</a:t>
            </a:r>
            <a:endPar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endParaRPr>
          </a:p>
          <a:p>
            <a:pPr marL="0" lvl="0" indent="133350" eaLnBrk="0" fontAlgn="base" hangingPunct="0">
              <a:lnSpc>
                <a:spcPct val="100000"/>
              </a:lnSpc>
              <a:spcBef>
                <a:spcPct val="0"/>
              </a:spcBef>
              <a:spcAft>
                <a:spcPct val="0"/>
              </a:spcAft>
              <a:buNone/>
            </a:pPr>
            <a:endPar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endParaRPr>
          </a:p>
          <a:p>
            <a:pPr marL="0" lvl="0" indent="133350" eaLnBrk="0" fontAlgn="base" hangingPunct="0">
              <a:lnSpc>
                <a:spcPct val="100000"/>
              </a:lnSpc>
              <a:spcBef>
                <a:spcPct val="0"/>
              </a:spcBef>
              <a:spcAft>
                <a:spcPct val="0"/>
              </a:spcAft>
              <a:buNone/>
            </a:pPr>
            <a:r>
              <a:rPr kumimoji="0" lang="ja-JP" altLang="en-US" dirty="0">
                <a:latin typeface="ＭＳ 明朝" panose="02020609040205080304" pitchFamily="17" charset="-128"/>
                <a:ea typeface="ＭＳ 明朝" panose="02020609040205080304" pitchFamily="17" charset="-128"/>
                <a:cs typeface="Times New Roman" panose="02020603050405020304" pitchFamily="18" charset="0"/>
              </a:rPr>
              <a:t>☛魚種の違い→魚の暦の違い→漁師（海民）の暦の違い→海の交通の違い→船型の違い</a:t>
            </a:r>
            <a:endParaRPr kumimoji="0" lang="en-US" altLang="ja-JP" dirty="0">
              <a:latin typeface="ＭＳ 明朝" panose="02020609040205080304" pitchFamily="17" charset="-128"/>
              <a:ea typeface="ＭＳ 明朝" panose="02020609040205080304" pitchFamily="17" charset="-128"/>
              <a:cs typeface="Times New Roman" panose="02020603050405020304" pitchFamily="18" charset="0"/>
            </a:endParaRPr>
          </a:p>
          <a:p>
            <a:pPr marL="0" lvl="0" indent="133350" eaLnBrk="0" fontAlgn="base" hangingPunct="0">
              <a:lnSpc>
                <a:spcPct val="100000"/>
              </a:lnSpc>
              <a:spcBef>
                <a:spcPct val="0"/>
              </a:spcBef>
              <a:spcAft>
                <a:spcPct val="0"/>
              </a:spcAft>
              <a:buNone/>
            </a:pPr>
            <a:endParaRPr kumimoji="0" lang="ja-JP" altLang="en-US" sz="6000" b="0" i="0" u="none" strike="noStrike" cap="none" normalizeH="0" baseline="0" dirty="0">
              <a:ln>
                <a:noFill/>
              </a:ln>
              <a:solidFill>
                <a:schemeClr val="tx1"/>
              </a:solidFill>
              <a:effectLst/>
              <a:latin typeface="Arial" panose="020B0604020202020204" pitchFamily="34" charset="0"/>
            </a:endParaRPr>
          </a:p>
          <a:p>
            <a:endParaRPr kumimoji="1" lang="ja-JP" altLang="en-US" dirty="0"/>
          </a:p>
        </p:txBody>
      </p:sp>
      <p:sp>
        <p:nvSpPr>
          <p:cNvPr id="11" name="テキスト プレースホルダー 10">
            <a:extLst>
              <a:ext uri="{FF2B5EF4-FFF2-40B4-BE49-F238E27FC236}">
                <a16:creationId xmlns:a16="http://schemas.microsoft.com/office/drawing/2014/main" id="{8EE713D2-049F-4A08-9F56-4E9D635B675A}"/>
              </a:ext>
            </a:extLst>
          </p:cNvPr>
          <p:cNvSpPr>
            <a:spLocks noGrp="1"/>
          </p:cNvSpPr>
          <p:nvPr>
            <p:ph type="body" sz="half" idx="2"/>
          </p:nvPr>
        </p:nvSpPr>
        <p:spPr/>
        <p:txBody>
          <a:bodyPr/>
          <a:lstStyle/>
          <a:p>
            <a:pPr lvl="0" eaLnBrk="0" fontAlgn="base" hangingPunct="0">
              <a:lnSpc>
                <a:spcPct val="100000"/>
              </a:lnSpc>
              <a:spcBef>
                <a:spcPct val="0"/>
              </a:spcBef>
              <a:spcAft>
                <a:spcPct val="0"/>
              </a:spcAft>
            </a:pPr>
            <a:endParaRPr kumimoji="0" lang="ja-JP" altLang="en-US" sz="3600" b="0" i="0" u="none" strike="noStrike" cap="none" normalizeH="0" baseline="0" dirty="0">
              <a:ln>
                <a:noFill/>
              </a:ln>
              <a:solidFill>
                <a:schemeClr val="tx1"/>
              </a:solidFill>
              <a:effectLst/>
              <a:latin typeface="Arial" panose="020B0604020202020204" pitchFamily="34" charset="0"/>
            </a:endParaRPr>
          </a:p>
          <a:p>
            <a:endParaRPr kumimoji="1" lang="ja-JP" altLang="en-US" dirty="0"/>
          </a:p>
        </p:txBody>
      </p:sp>
      <p:sp>
        <p:nvSpPr>
          <p:cNvPr id="12" name="Rectangle 7">
            <a:extLst>
              <a:ext uri="{FF2B5EF4-FFF2-40B4-BE49-F238E27FC236}">
                <a16:creationId xmlns:a16="http://schemas.microsoft.com/office/drawing/2014/main" id="{5331EAB4-9E9B-4839-B91C-480A5CCA1D5A}"/>
              </a:ext>
            </a:extLst>
          </p:cNvPr>
          <p:cNvSpPr>
            <a:spLocks noChangeArrowheads="1"/>
          </p:cNvSpPr>
          <p:nvPr/>
        </p:nvSpPr>
        <p:spPr bwMode="auto">
          <a:xfrm>
            <a:off x="0" y="67017"/>
            <a:ext cx="29429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654" tIns="45720" rIns="91440" bIns="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1C0A908F-B90F-429D-813B-95307FA9390C}"/>
              </a:ext>
            </a:extLst>
          </p:cNvPr>
          <p:cNvSpPr>
            <a:spLocks noChangeArrowheads="1"/>
          </p:cNvSpPr>
          <p:nvPr/>
        </p:nvSpPr>
        <p:spPr bwMode="auto">
          <a:xfrm>
            <a:off x="0" y="45720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 name="図 14" descr="At the end of the last ice age, Britain formed the northwest corner of an icy continent. Warming climate exposed a vast continental shelf for humans to inhabit. Further warming and rising seas gradually flooded low-lying lands. Some 8,200 years ago, a catastrophic release of water from a North American glacial lake and a tsunami from a submarine landslide off Norway inundated whatever remained of Doggerland.">
            <a:extLst>
              <a:ext uri="{FF2B5EF4-FFF2-40B4-BE49-F238E27FC236}">
                <a16:creationId xmlns:a16="http://schemas.microsoft.com/office/drawing/2014/main" id="{E88A0F07-3543-4BA1-9DDF-9FA22307C4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669" y="2106802"/>
            <a:ext cx="3727056" cy="4422972"/>
          </a:xfrm>
          <a:prstGeom prst="rect">
            <a:avLst/>
          </a:prstGeom>
          <a:noFill/>
          <a:ln>
            <a:noFill/>
          </a:ln>
        </p:spPr>
      </p:pic>
      <p:sp>
        <p:nvSpPr>
          <p:cNvPr id="16" name="正方形/長方形 15">
            <a:extLst>
              <a:ext uri="{FF2B5EF4-FFF2-40B4-BE49-F238E27FC236}">
                <a16:creationId xmlns:a16="http://schemas.microsoft.com/office/drawing/2014/main" id="{C49C9619-F7BC-489A-999E-04BECE9B2F77}"/>
              </a:ext>
            </a:extLst>
          </p:cNvPr>
          <p:cNvSpPr/>
          <p:nvPr/>
        </p:nvSpPr>
        <p:spPr>
          <a:xfrm>
            <a:off x="2337648" y="3409196"/>
            <a:ext cx="954107" cy="276999"/>
          </a:xfrm>
          <a:prstGeom prst="rect">
            <a:avLst/>
          </a:prstGeom>
        </p:spPr>
        <p:txBody>
          <a:bodyPr wrap="none">
            <a:spAutoFit/>
          </a:bodyPr>
          <a:lstStyle/>
          <a:p>
            <a:r>
              <a:rPr kumimoji="0" lang="ja-JP" altLang="en-US" sz="1200" dirty="0">
                <a:latin typeface="ＭＳ 明朝" panose="02020609040205080304" pitchFamily="17" charset="-128"/>
                <a:ea typeface="ＭＳ 明朝" panose="02020609040205080304" pitchFamily="17" charset="-128"/>
                <a:cs typeface="Times New Roman" panose="02020603050405020304" pitchFamily="18" charset="0"/>
              </a:rPr>
              <a:t>①北海海帯</a:t>
            </a:r>
            <a:endParaRPr lang="ja-JP" altLang="en-US" sz="1200" dirty="0"/>
          </a:p>
        </p:txBody>
      </p:sp>
      <p:sp>
        <p:nvSpPr>
          <p:cNvPr id="17" name="正方形/長方形 16">
            <a:extLst>
              <a:ext uri="{FF2B5EF4-FFF2-40B4-BE49-F238E27FC236}">
                <a16:creationId xmlns:a16="http://schemas.microsoft.com/office/drawing/2014/main" id="{C0A78542-7774-4D9C-96C9-D6A0F295C127}"/>
              </a:ext>
            </a:extLst>
          </p:cNvPr>
          <p:cNvSpPr/>
          <p:nvPr/>
        </p:nvSpPr>
        <p:spPr>
          <a:xfrm>
            <a:off x="2337648" y="4858582"/>
            <a:ext cx="1107996" cy="276999"/>
          </a:xfrm>
          <a:prstGeom prst="rect">
            <a:avLst/>
          </a:prstGeom>
        </p:spPr>
        <p:txBody>
          <a:bodyPr wrap="none">
            <a:spAutoFit/>
          </a:bodyPr>
          <a:lstStyle/>
          <a:p>
            <a:r>
              <a:rPr kumimoji="0" lang="ja-JP" altLang="en-US" sz="1200" dirty="0">
                <a:latin typeface="ＭＳ 明朝" panose="02020609040205080304" pitchFamily="17" charset="-128"/>
                <a:ea typeface="ＭＳ 明朝" panose="02020609040205080304" pitchFamily="17" charset="-128"/>
                <a:cs typeface="Times New Roman" panose="02020603050405020304" pitchFamily="18" charset="0"/>
              </a:rPr>
              <a:t>②環海峡海帯</a:t>
            </a:r>
            <a:endParaRPr lang="ja-JP" altLang="en-US" sz="1200" dirty="0"/>
          </a:p>
        </p:txBody>
      </p:sp>
      <p:sp>
        <p:nvSpPr>
          <p:cNvPr id="18" name="正方形/長方形 17">
            <a:extLst>
              <a:ext uri="{FF2B5EF4-FFF2-40B4-BE49-F238E27FC236}">
                <a16:creationId xmlns:a16="http://schemas.microsoft.com/office/drawing/2014/main" id="{26748984-B704-4A5B-A006-65B71A2DC4B5}"/>
              </a:ext>
            </a:extLst>
          </p:cNvPr>
          <p:cNvSpPr/>
          <p:nvPr/>
        </p:nvSpPr>
        <p:spPr>
          <a:xfrm>
            <a:off x="1066687" y="4402174"/>
            <a:ext cx="1261884" cy="276999"/>
          </a:xfrm>
          <a:prstGeom prst="rect">
            <a:avLst/>
          </a:prstGeom>
        </p:spPr>
        <p:txBody>
          <a:bodyPr wrap="none">
            <a:spAutoFit/>
          </a:bodyPr>
          <a:lstStyle/>
          <a:p>
            <a:r>
              <a:rPr kumimoji="0" lang="ja-JP" altLang="en-US" sz="1200" dirty="0">
                <a:latin typeface="ＭＳ 明朝" panose="02020609040205080304" pitchFamily="17" charset="-128"/>
                <a:ea typeface="ＭＳ 明朝" panose="02020609040205080304" pitchFamily="17" charset="-128"/>
                <a:cs typeface="Times New Roman" panose="02020603050405020304" pitchFamily="18" charset="0"/>
              </a:rPr>
              <a:t>アイリッシュ海</a:t>
            </a:r>
            <a:endParaRPr lang="ja-JP" altLang="en-US" sz="1200" dirty="0"/>
          </a:p>
        </p:txBody>
      </p:sp>
      <p:sp>
        <p:nvSpPr>
          <p:cNvPr id="19" name="正方形/長方形 18">
            <a:extLst>
              <a:ext uri="{FF2B5EF4-FFF2-40B4-BE49-F238E27FC236}">
                <a16:creationId xmlns:a16="http://schemas.microsoft.com/office/drawing/2014/main" id="{BE89DB26-2B31-431B-9F1C-F1968EC53489}"/>
              </a:ext>
            </a:extLst>
          </p:cNvPr>
          <p:cNvSpPr/>
          <p:nvPr/>
        </p:nvSpPr>
        <p:spPr>
          <a:xfrm>
            <a:off x="998820" y="5782491"/>
            <a:ext cx="1107996" cy="276999"/>
          </a:xfrm>
          <a:prstGeom prst="rect">
            <a:avLst/>
          </a:prstGeom>
        </p:spPr>
        <p:txBody>
          <a:bodyPr wrap="none">
            <a:spAutoFit/>
          </a:bodyPr>
          <a:lstStyle/>
          <a:p>
            <a:r>
              <a:rPr kumimoji="0" lang="ja-JP" altLang="en-US" sz="1200" dirty="0">
                <a:latin typeface="ＭＳ 明朝" panose="02020609040205080304" pitchFamily="17" charset="-128"/>
                <a:ea typeface="ＭＳ 明朝" panose="02020609040205080304" pitchFamily="17" charset="-128"/>
                <a:cs typeface="Times New Roman" panose="02020603050405020304" pitchFamily="18" charset="0"/>
              </a:rPr>
              <a:t>④大西洋海帯</a:t>
            </a:r>
            <a:endParaRPr lang="ja-JP" altLang="en-US" sz="1200" dirty="0"/>
          </a:p>
        </p:txBody>
      </p:sp>
      <p:sp>
        <p:nvSpPr>
          <p:cNvPr id="20" name="正方形/長方形 19">
            <a:extLst>
              <a:ext uri="{FF2B5EF4-FFF2-40B4-BE49-F238E27FC236}">
                <a16:creationId xmlns:a16="http://schemas.microsoft.com/office/drawing/2014/main" id="{9AC4ABD4-CD56-454E-8919-7EFDF5C0FA11}"/>
              </a:ext>
            </a:extLst>
          </p:cNvPr>
          <p:cNvSpPr/>
          <p:nvPr/>
        </p:nvSpPr>
        <p:spPr>
          <a:xfrm>
            <a:off x="3712936" y="3824694"/>
            <a:ext cx="1242648" cy="276999"/>
          </a:xfrm>
          <a:prstGeom prst="rect">
            <a:avLst/>
          </a:prstGeom>
        </p:spPr>
        <p:txBody>
          <a:bodyPr wrap="none">
            <a:spAutoFit/>
          </a:bodyPr>
          <a:lstStyle/>
          <a:p>
            <a:pPr lvl="0" indent="133350" eaLnBrk="0" fontAlgn="base" hangingPunct="0">
              <a:spcBef>
                <a:spcPct val="0"/>
              </a:spcBef>
              <a:spcAft>
                <a:spcPct val="0"/>
              </a:spcAft>
            </a:pPr>
            <a:r>
              <a:rPr kumimoji="0" lang="ja-JP" altLang="en-US" sz="1200" dirty="0">
                <a:latin typeface="ＭＳ 明朝" panose="02020609040205080304" pitchFamily="17" charset="-128"/>
                <a:ea typeface="ＭＳ 明朝" panose="02020609040205080304" pitchFamily="17" charset="-128"/>
                <a:cs typeface="Times New Roman" panose="02020603050405020304" pitchFamily="18" charset="0"/>
              </a:rPr>
              <a:t>③バルト海帯</a:t>
            </a:r>
            <a:endParaRPr kumimoji="0" lang="en-US" altLang="ja-JP" sz="1200" dirty="0">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78441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58C46-041A-4A18-8411-44A6D869C3F5}"/>
              </a:ext>
            </a:extLst>
          </p:cNvPr>
          <p:cNvSpPr>
            <a:spLocks noGrp="1"/>
          </p:cNvSpPr>
          <p:nvPr>
            <p:ph type="title"/>
          </p:nvPr>
        </p:nvSpPr>
        <p:spPr/>
        <p:txBody>
          <a:bodyPr/>
          <a:lstStyle/>
          <a:p>
            <a:r>
              <a:rPr lang="ja-JP" altLang="en-US" dirty="0"/>
              <a:t>１．海、船、海民</a:t>
            </a:r>
            <a:endParaRPr kumimoji="1" lang="ja-JP" altLang="en-US" dirty="0"/>
          </a:p>
        </p:txBody>
      </p:sp>
      <p:sp>
        <p:nvSpPr>
          <p:cNvPr id="3" name="コンテンツ プレースホルダー 2">
            <a:extLst>
              <a:ext uri="{FF2B5EF4-FFF2-40B4-BE49-F238E27FC236}">
                <a16:creationId xmlns:a16="http://schemas.microsoft.com/office/drawing/2014/main" id="{F1326BCF-2ADD-4E62-9E8B-2924A713C147}"/>
              </a:ext>
            </a:extLst>
          </p:cNvPr>
          <p:cNvSpPr>
            <a:spLocks noGrp="1"/>
          </p:cNvSpPr>
          <p:nvPr>
            <p:ph idx="1"/>
          </p:nvPr>
        </p:nvSpPr>
        <p:spPr/>
        <p:txBody>
          <a:bodyPr>
            <a:normAutofit fontScale="92500" lnSpcReduction="10000"/>
          </a:bodyPr>
          <a:lstStyle/>
          <a:p>
            <a:r>
              <a:rPr lang="ja-JP" altLang="en-US" dirty="0"/>
              <a:t>（１）海</a:t>
            </a:r>
            <a:endParaRPr lang="en-US" altLang="ja-JP" dirty="0"/>
          </a:p>
          <a:p>
            <a:pPr lvl="1"/>
            <a:r>
              <a:rPr lang="ja-JP" altLang="en-US" dirty="0"/>
              <a:t>ブリテン諸島は、四つの海帯に面し長い海岸線をもち、内陸部の住民でも、海に触れる機会が多く、</a:t>
            </a:r>
            <a:r>
              <a:rPr lang="en-US" altLang="ja-JP" dirty="0"/>
              <a:t>330</a:t>
            </a:r>
            <a:r>
              <a:rPr lang="ja-JP" altLang="en-US" dirty="0"/>
              <a:t>種類の魚種。</a:t>
            </a:r>
            <a:endParaRPr lang="en-US" altLang="ja-JP" dirty="0"/>
          </a:p>
          <a:p>
            <a:r>
              <a:rPr lang="ja-JP" altLang="en-US" dirty="0"/>
              <a:t>（２）船</a:t>
            </a:r>
            <a:endParaRPr lang="en-US" altLang="ja-JP" dirty="0"/>
          </a:p>
          <a:p>
            <a:pPr lvl="1"/>
            <a:r>
              <a:rPr lang="ja-JP" altLang="en-US" dirty="0"/>
              <a:t>甲板のない「ボート」</a:t>
            </a:r>
            <a:endParaRPr lang="en-US" altLang="ja-JP" dirty="0"/>
          </a:p>
          <a:p>
            <a:r>
              <a:rPr lang="ja-JP" altLang="en-US" dirty="0"/>
              <a:t>（３）海民</a:t>
            </a:r>
            <a:endParaRPr lang="en-US" altLang="ja-JP" dirty="0"/>
          </a:p>
          <a:p>
            <a:pPr lvl="1"/>
            <a:r>
              <a:rPr lang="ja-JP" altLang="en-US" dirty="0"/>
              <a:t>環境から価値を引き出す生業としての漁撈と漁師、運搬人、戦士。</a:t>
            </a:r>
            <a:endParaRPr lang="en-US" altLang="ja-JP" dirty="0"/>
          </a:p>
          <a:p>
            <a:pPr lvl="1"/>
            <a:r>
              <a:rPr lang="ja-JP" altLang="en-US" dirty="0"/>
              <a:t>商業的漁業の成立とともに職業的船乗りが出現する。</a:t>
            </a:r>
            <a:endParaRPr lang="en-US" altLang="ja-JP" dirty="0"/>
          </a:p>
          <a:p>
            <a:pPr lvl="1"/>
            <a:endParaRPr lang="en-US" altLang="ja-JP" dirty="0"/>
          </a:p>
          <a:p>
            <a:endParaRPr kumimoji="1" lang="ja-JP" altLang="en-US" dirty="0"/>
          </a:p>
        </p:txBody>
      </p:sp>
      <p:sp>
        <p:nvSpPr>
          <p:cNvPr id="4" name="テキスト プレースホルダー 3">
            <a:extLst>
              <a:ext uri="{FF2B5EF4-FFF2-40B4-BE49-F238E27FC236}">
                <a16:creationId xmlns:a16="http://schemas.microsoft.com/office/drawing/2014/main" id="{97E1DECD-54CD-4C6D-9B3D-5B1876DDD759}"/>
              </a:ext>
            </a:extLst>
          </p:cNvPr>
          <p:cNvSpPr>
            <a:spLocks noGrp="1"/>
          </p:cNvSpPr>
          <p:nvPr>
            <p:ph type="body" sz="half" idx="2"/>
          </p:nvPr>
        </p:nvSpPr>
        <p:spPr/>
        <p:txBody>
          <a:bodyPr/>
          <a:lstStyle/>
          <a:p>
            <a:endParaRPr kumimoji="1" lang="ja-JP" altLang="en-US" dirty="0"/>
          </a:p>
        </p:txBody>
      </p:sp>
    </p:spTree>
    <p:extLst>
      <p:ext uri="{BB962C8B-B14F-4D97-AF65-F5344CB8AC3E}">
        <p14:creationId xmlns:p14="http://schemas.microsoft.com/office/powerpoint/2010/main" val="219372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E0C5A-69C2-41AC-BEDF-E4780B452F3D}"/>
              </a:ext>
            </a:extLst>
          </p:cNvPr>
          <p:cNvSpPr>
            <a:spLocks noGrp="1"/>
          </p:cNvSpPr>
          <p:nvPr>
            <p:ph type="title"/>
          </p:nvPr>
        </p:nvSpPr>
        <p:spPr>
          <a:xfrm>
            <a:off x="838200" y="365125"/>
            <a:ext cx="7812186" cy="1325563"/>
          </a:xfrm>
        </p:spPr>
        <p:txBody>
          <a:bodyPr>
            <a:normAutofit fontScale="90000"/>
          </a:bodyPr>
          <a:lstStyle/>
          <a:p>
            <a:br>
              <a:rPr lang="en-US" altLang="ja-JP" dirty="0"/>
            </a:br>
            <a:r>
              <a:rPr lang="ja-JP" altLang="en-US" sz="3600" dirty="0"/>
              <a:t>ドガ</a:t>
            </a:r>
            <a:r>
              <a:rPr lang="en-US" altLang="ja-JP" sz="3600" dirty="0"/>
              <a:t>―</a:t>
            </a:r>
            <a:r>
              <a:rPr lang="ja-JP" altLang="en-US" sz="3600" dirty="0"/>
              <a:t>ランド</a:t>
            </a:r>
            <a:r>
              <a:rPr lang="en-US" altLang="ja-JP" sz="3600" dirty="0"/>
              <a:t>(</a:t>
            </a:r>
            <a:r>
              <a:rPr lang="en-US" altLang="ja-JP" sz="3600" dirty="0" err="1"/>
              <a:t>Doggerland</a:t>
            </a:r>
            <a:r>
              <a:rPr lang="en-US" altLang="ja-JP" sz="3600" dirty="0"/>
              <a:t>)</a:t>
            </a:r>
            <a:br>
              <a:rPr lang="en-US" altLang="ja-JP" sz="3600" dirty="0"/>
            </a:br>
            <a:br>
              <a:rPr lang="en-US" altLang="ja-JP" sz="3600" dirty="0"/>
            </a:br>
            <a:endParaRPr kumimoji="1" lang="ja-JP" altLang="en-US" sz="3600" dirty="0"/>
          </a:p>
        </p:txBody>
      </p:sp>
      <p:sp>
        <p:nvSpPr>
          <p:cNvPr id="3" name="コンテンツ プレースホルダー 2">
            <a:extLst>
              <a:ext uri="{FF2B5EF4-FFF2-40B4-BE49-F238E27FC236}">
                <a16:creationId xmlns:a16="http://schemas.microsoft.com/office/drawing/2014/main" id="{12906F3F-4DD4-46F0-8971-3E72416AE5CE}"/>
              </a:ext>
            </a:extLst>
          </p:cNvPr>
          <p:cNvSpPr>
            <a:spLocks noGrp="1"/>
          </p:cNvSpPr>
          <p:nvPr>
            <p:ph idx="4294967295"/>
          </p:nvPr>
        </p:nvSpPr>
        <p:spPr>
          <a:xfrm>
            <a:off x="679731" y="1857993"/>
            <a:ext cx="5761529" cy="4351338"/>
          </a:xfrm>
        </p:spPr>
        <p:txBody>
          <a:bodyPr>
            <a:normAutofit/>
          </a:bodyPr>
          <a:lstStyle/>
          <a:p>
            <a:pPr marL="0" indent="0">
              <a:buNone/>
            </a:pPr>
            <a:r>
              <a:rPr lang="en-US" altLang="ja-JP" sz="1600" dirty="0"/>
              <a:t>Gaffney, Vincent; Fitch, Simon; Smith, David (2009). </a:t>
            </a:r>
          </a:p>
          <a:p>
            <a:pPr marL="0" indent="0">
              <a:buNone/>
            </a:pPr>
            <a:r>
              <a:rPr lang="en-US" altLang="ja-JP" sz="1600" i="1" dirty="0"/>
              <a:t>Europe's Lost World: The Rediscovery of </a:t>
            </a:r>
            <a:r>
              <a:rPr lang="en-US" altLang="ja-JP" sz="1600" i="1" dirty="0" err="1"/>
              <a:t>Doggerland</a:t>
            </a:r>
            <a:r>
              <a:rPr lang="en-US" altLang="ja-JP" sz="1600" dirty="0"/>
              <a:t>. </a:t>
            </a:r>
          </a:p>
          <a:p>
            <a:pPr marL="0" indent="0">
              <a:buNone/>
            </a:pPr>
            <a:r>
              <a:rPr lang="en-US" altLang="ja-JP" sz="1600" dirty="0"/>
              <a:t>Council for British Archaeology</a:t>
            </a:r>
          </a:p>
          <a:p>
            <a:pPr marL="0" indent="0">
              <a:buNone/>
            </a:pPr>
            <a:r>
              <a:rPr lang="ja-JP" altLang="en-US" sz="1600" dirty="0"/>
              <a:t>・鰊の産卵場</a:t>
            </a:r>
            <a:endParaRPr lang="en-US" altLang="ja-JP" sz="1600" dirty="0"/>
          </a:p>
          <a:p>
            <a:pPr marL="0" indent="0">
              <a:buNone/>
            </a:pPr>
            <a:r>
              <a:rPr lang="ja-JP" altLang="en-US" sz="1600" dirty="0"/>
              <a:t>・ライン川とテムズ川はかつて一つの川（海峡川）</a:t>
            </a:r>
            <a:endParaRPr lang="en-US" altLang="ja-JP" sz="1600" dirty="0"/>
          </a:p>
          <a:p>
            <a:pPr marL="0" indent="0">
              <a:buNone/>
            </a:pPr>
            <a:r>
              <a:rPr lang="ja-JP" altLang="en-US" sz="1600" dirty="0"/>
              <a:t>ドーヴァ付近が河口</a:t>
            </a:r>
            <a:endParaRPr lang="en-US" altLang="ja-JP" sz="1600" dirty="0"/>
          </a:p>
          <a:p>
            <a:pPr marL="0" indent="0">
              <a:buNone/>
            </a:pPr>
            <a:r>
              <a:rPr lang="ja-JP" altLang="en-US" sz="1600" dirty="0"/>
              <a:t>長期波動の歴史☛ヤーマスの鰊太市、ライン＝テムズ</a:t>
            </a:r>
            <a:endParaRPr lang="en-US" altLang="ja-JP" sz="1600" dirty="0"/>
          </a:p>
          <a:p>
            <a:pPr marL="0" indent="0">
              <a:buNone/>
            </a:pPr>
            <a:r>
              <a:rPr lang="ja-JP" altLang="en-US" sz="1600" dirty="0"/>
              <a:t>回廊（交易の歴史）</a:t>
            </a:r>
            <a:endParaRPr lang="en-US" altLang="ja-JP" sz="1600" dirty="0"/>
          </a:p>
          <a:p>
            <a:pPr marL="0" indent="0">
              <a:buNone/>
            </a:pPr>
            <a:endParaRPr kumimoji="1" lang="en-US" altLang="ja-JP" sz="1600" dirty="0"/>
          </a:p>
          <a:p>
            <a:pPr marL="0" indent="0">
              <a:buNone/>
            </a:pPr>
            <a:endParaRPr kumimoji="1" lang="en-US" altLang="ja-JP" sz="1600"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endParaRPr kumimoji="1" lang="ja-JP" altLang="en-US" dirty="0"/>
          </a:p>
        </p:txBody>
      </p:sp>
      <p:pic>
        <p:nvPicPr>
          <p:cNvPr id="4" name="図 3" descr="At the end of the last ice age, Britain formed the northwest corner of an icy continent. Warming climate exposed a vast continental shelf for humans to inhabit. Further warming and rising seas gradually flooded low-lying lands. Some 8,200 years ago, a catastrophic release of water from a North American glacial lake and a tsunami from a submarine landslide off Norway inundated whatever remained of Doggerland.">
            <a:extLst>
              <a:ext uri="{FF2B5EF4-FFF2-40B4-BE49-F238E27FC236}">
                <a16:creationId xmlns:a16="http://schemas.microsoft.com/office/drawing/2014/main" id="{467E69DE-9EA6-45D4-AF60-2564CFA348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8427" y="634155"/>
            <a:ext cx="3197028" cy="4147062"/>
          </a:xfrm>
          <a:prstGeom prst="rect">
            <a:avLst/>
          </a:prstGeom>
          <a:noFill/>
          <a:ln>
            <a:noFill/>
          </a:ln>
        </p:spPr>
      </p:pic>
      <p:pic>
        <p:nvPicPr>
          <p:cNvPr id="1034" name="Picture 10" descr="https://upload.wikimedia.org/wikipedia/commons/thumb/7/7e/Doggerland.svg/250px-Doggerland.svg.png">
            <a:extLst>
              <a:ext uri="{FF2B5EF4-FFF2-40B4-BE49-F238E27FC236}">
                <a16:creationId xmlns:a16="http://schemas.microsoft.com/office/drawing/2014/main" id="{E656FDDF-764C-4ED9-AA90-6A3D51CDA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506" y="3429000"/>
            <a:ext cx="2833765" cy="311714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AD16137A-9AA5-41AF-9E7A-793F228DBE93}"/>
              </a:ext>
            </a:extLst>
          </p:cNvPr>
          <p:cNvSpPr/>
          <p:nvPr/>
        </p:nvSpPr>
        <p:spPr>
          <a:xfrm>
            <a:off x="9271279" y="4892086"/>
            <a:ext cx="2583553" cy="954107"/>
          </a:xfrm>
          <a:prstGeom prst="rect">
            <a:avLst/>
          </a:prstGeom>
        </p:spPr>
        <p:txBody>
          <a:bodyPr wrap="square">
            <a:spAutoFit/>
          </a:bodyPr>
          <a:lstStyle/>
          <a:p>
            <a:r>
              <a:rPr lang="en-US" altLang="ja-JP" sz="1400" b="0" i="0" dirty="0">
                <a:solidFill>
                  <a:srgbClr val="202122"/>
                </a:solidFill>
                <a:effectLst/>
                <a:latin typeface="Arial" panose="020B0604020202020204" pitchFamily="34" charset="0"/>
              </a:rPr>
              <a:t>showing hypothetical extent of </a:t>
            </a:r>
            <a:r>
              <a:rPr lang="en-US" altLang="ja-JP" sz="1400" b="0" i="0" dirty="0" err="1">
                <a:solidFill>
                  <a:srgbClr val="202122"/>
                </a:solidFill>
                <a:effectLst/>
                <a:latin typeface="Arial" panose="020B0604020202020204" pitchFamily="34" charset="0"/>
              </a:rPr>
              <a:t>Doggerland</a:t>
            </a:r>
            <a:r>
              <a:rPr lang="en-US" altLang="ja-JP" sz="1400" b="0" i="0" dirty="0">
                <a:solidFill>
                  <a:srgbClr val="202122"/>
                </a:solidFill>
                <a:effectLst/>
                <a:latin typeface="Arial" panose="020B0604020202020204" pitchFamily="34" charset="0"/>
              </a:rPr>
              <a:t> (c. 10,000 BC), which connected Britain and continental Europe</a:t>
            </a:r>
            <a:endParaRPr lang="ja-JP" altLang="en-US" sz="1400" dirty="0"/>
          </a:p>
        </p:txBody>
      </p:sp>
    </p:spTree>
    <p:extLst>
      <p:ext uri="{BB962C8B-B14F-4D97-AF65-F5344CB8AC3E}">
        <p14:creationId xmlns:p14="http://schemas.microsoft.com/office/powerpoint/2010/main" val="75026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58C46-041A-4A18-8411-44A6D869C3F5}"/>
              </a:ext>
            </a:extLst>
          </p:cNvPr>
          <p:cNvSpPr>
            <a:spLocks noGrp="1"/>
          </p:cNvSpPr>
          <p:nvPr>
            <p:ph type="title"/>
          </p:nvPr>
        </p:nvSpPr>
        <p:spPr/>
        <p:txBody>
          <a:bodyPr/>
          <a:lstStyle/>
          <a:p>
            <a:r>
              <a:rPr kumimoji="1" lang="ja-JP" altLang="en-US" dirty="0"/>
              <a:t>２　海辺</a:t>
            </a:r>
          </a:p>
        </p:txBody>
      </p:sp>
      <p:sp>
        <p:nvSpPr>
          <p:cNvPr id="3" name="コンテンツ プレースホルダー 2">
            <a:extLst>
              <a:ext uri="{FF2B5EF4-FFF2-40B4-BE49-F238E27FC236}">
                <a16:creationId xmlns:a16="http://schemas.microsoft.com/office/drawing/2014/main" id="{F1326BCF-2ADD-4E62-9E8B-2924A713C147}"/>
              </a:ext>
            </a:extLst>
          </p:cNvPr>
          <p:cNvSpPr>
            <a:spLocks noGrp="1"/>
          </p:cNvSpPr>
          <p:nvPr>
            <p:ph idx="1"/>
          </p:nvPr>
        </p:nvSpPr>
        <p:spPr/>
        <p:txBody>
          <a:bodyPr>
            <a:normAutofit/>
          </a:bodyPr>
          <a:lstStyle/>
          <a:p>
            <a:r>
              <a:rPr lang="ja-JP" altLang="ja-JP" sz="2800" dirty="0"/>
              <a:t>彼女に伝えてくれ　海辺と砂浜の間に</a:t>
            </a:r>
            <a:r>
              <a:rPr lang="en-US" altLang="ja-JP" sz="2800" dirty="0"/>
              <a:t>1</a:t>
            </a:r>
            <a:r>
              <a:rPr lang="ja-JP" altLang="ja-JP" sz="2800" dirty="0"/>
              <a:t>エーカーの土地を探してくれとパセリ、セージ、ローズマリー、そしてタイムそうすれば　彼女は私の本当の恋人（「</a:t>
            </a:r>
            <a:r>
              <a:rPr lang="en-GB" altLang="ja-JP" dirty="0"/>
              <a:t>Scarborough Fair </a:t>
            </a:r>
            <a:r>
              <a:rPr lang="ja-JP" altLang="en-US" sz="2800" dirty="0"/>
              <a:t>）</a:t>
            </a:r>
            <a:endParaRPr lang="en-US" altLang="ja-JP" sz="2800" dirty="0"/>
          </a:p>
          <a:p>
            <a:pPr marL="0" indent="0">
              <a:buNone/>
            </a:pPr>
            <a:r>
              <a:rPr lang="ja-JP" altLang="en-US" sz="2400" dirty="0"/>
              <a:t>？</a:t>
            </a:r>
            <a:r>
              <a:rPr lang="en-US" altLang="ja-JP" sz="2400" dirty="0"/>
              <a:t>The origins are from medieval times and based on the herring trade.</a:t>
            </a:r>
            <a:r>
              <a:rPr lang="en-US" altLang="ja-JP" dirty="0"/>
              <a:t> </a:t>
            </a:r>
            <a:endParaRPr lang="en-US" altLang="ja-JP" sz="2400" dirty="0"/>
          </a:p>
          <a:p>
            <a:endParaRPr lang="en-US" altLang="ja-JP" dirty="0"/>
          </a:p>
        </p:txBody>
      </p:sp>
      <p:sp>
        <p:nvSpPr>
          <p:cNvPr id="4" name="テキスト プレースホルダー 3">
            <a:extLst>
              <a:ext uri="{FF2B5EF4-FFF2-40B4-BE49-F238E27FC236}">
                <a16:creationId xmlns:a16="http://schemas.microsoft.com/office/drawing/2014/main" id="{97E1DECD-54CD-4C6D-9B3D-5B1876DDD759}"/>
              </a:ext>
            </a:extLst>
          </p:cNvPr>
          <p:cNvSpPr>
            <a:spLocks noGrp="1"/>
          </p:cNvSpPr>
          <p:nvPr>
            <p:ph type="body" sz="half" idx="2"/>
          </p:nvPr>
        </p:nvSpPr>
        <p:spPr/>
        <p:txBody>
          <a:bodyPr/>
          <a:lstStyle/>
          <a:p>
            <a:r>
              <a:rPr kumimoji="1" lang="ja-JP" altLang="en-US" dirty="0"/>
              <a:t>海辺はどこまでが陸に属するのか？</a:t>
            </a:r>
            <a:endParaRPr kumimoji="1" lang="en-US" altLang="ja-JP" dirty="0"/>
          </a:p>
          <a:p>
            <a:r>
              <a:rPr kumimoji="1" lang="ja-JP" altLang="en-US" dirty="0"/>
              <a:t>２－１　漁労の始まり</a:t>
            </a:r>
            <a:endParaRPr kumimoji="1" lang="en-US" altLang="ja-JP" dirty="0"/>
          </a:p>
          <a:p>
            <a:r>
              <a:rPr lang="ja-JP" altLang="en-US" dirty="0"/>
              <a:t>２－２　複合生業</a:t>
            </a:r>
            <a:endParaRPr lang="en-US" altLang="ja-JP" dirty="0"/>
          </a:p>
          <a:p>
            <a:r>
              <a:rPr kumimoji="1" lang="ja-JP" altLang="en-US" dirty="0"/>
              <a:t>２－３　</a:t>
            </a:r>
            <a:r>
              <a:rPr lang="ja-JP" altLang="en-US" dirty="0"/>
              <a:t>海面所領域　満潮と干潮</a:t>
            </a:r>
            <a:endParaRPr lang="en-US" altLang="ja-JP" dirty="0"/>
          </a:p>
          <a:p>
            <a:r>
              <a:rPr kumimoji="1" lang="ja-JP" altLang="en-US" dirty="0"/>
              <a:t>２－</a:t>
            </a:r>
            <a:r>
              <a:rPr lang="ja-JP" altLang="en-US" dirty="0"/>
              <a:t>４　干潟の占有権と漂流物：国王による譲渡の対象</a:t>
            </a:r>
            <a:endParaRPr lang="en-US" altLang="ja-JP" dirty="0"/>
          </a:p>
          <a:p>
            <a:r>
              <a:rPr lang="en-US" altLang="ja-JP" dirty="0"/>
              <a:t>2</a:t>
            </a:r>
            <a:r>
              <a:rPr lang="ja-JP" altLang="en-US" dirty="0"/>
              <a:t>－５　水面所領と梁</a:t>
            </a:r>
            <a:r>
              <a:rPr lang="en-US" altLang="ja-JP" dirty="0" err="1"/>
              <a:t>Tidenham</a:t>
            </a:r>
            <a:r>
              <a:rPr lang="en-US" altLang="ja-JP" dirty="0"/>
              <a:t> </a:t>
            </a:r>
            <a:r>
              <a:rPr lang="ja-JP" altLang="en-US" dirty="0"/>
              <a:t>鮭と鰻</a:t>
            </a:r>
            <a:endParaRPr kumimoji="1" lang="ja-JP" altLang="en-US" dirty="0"/>
          </a:p>
        </p:txBody>
      </p:sp>
    </p:spTree>
    <p:extLst>
      <p:ext uri="{BB962C8B-B14F-4D97-AF65-F5344CB8AC3E}">
        <p14:creationId xmlns:p14="http://schemas.microsoft.com/office/powerpoint/2010/main" val="181420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E2A1C-ECE2-4DDB-8802-CDE8EE1D3ACF}"/>
              </a:ext>
            </a:extLst>
          </p:cNvPr>
          <p:cNvSpPr>
            <a:spLocks noGrp="1"/>
          </p:cNvSpPr>
          <p:nvPr>
            <p:ph type="title"/>
          </p:nvPr>
        </p:nvSpPr>
        <p:spPr/>
        <p:txBody>
          <a:bodyPr/>
          <a:lstStyle/>
          <a:p>
            <a:r>
              <a:rPr kumimoji="1" lang="ja-JP" altLang="en-US" dirty="0"/>
              <a:t>２－１</a:t>
            </a:r>
            <a:br>
              <a:rPr kumimoji="1" lang="en-US" altLang="ja-JP" dirty="0"/>
            </a:br>
            <a:r>
              <a:rPr kumimoji="1" lang="ja-JP" altLang="en-US" dirty="0"/>
              <a:t>漁労の始まり</a:t>
            </a:r>
          </a:p>
        </p:txBody>
      </p:sp>
      <p:sp>
        <p:nvSpPr>
          <p:cNvPr id="3" name="コンテンツ プレースホルダー 2">
            <a:extLst>
              <a:ext uri="{FF2B5EF4-FFF2-40B4-BE49-F238E27FC236}">
                <a16:creationId xmlns:a16="http://schemas.microsoft.com/office/drawing/2014/main" id="{2D4557DE-7B74-4275-8235-16E782493B86}"/>
              </a:ext>
            </a:extLst>
          </p:cNvPr>
          <p:cNvSpPr>
            <a:spLocks noGrp="1"/>
          </p:cNvSpPr>
          <p:nvPr>
            <p:ph idx="1"/>
          </p:nvPr>
        </p:nvSpPr>
        <p:spPr/>
        <p:txBody>
          <a:bodyPr>
            <a:normAutofit fontScale="55000" lnSpcReduction="20000"/>
          </a:bodyPr>
          <a:lstStyle/>
          <a:p>
            <a:r>
              <a:rPr lang="ja-JP" altLang="en-US" dirty="0"/>
              <a:t>８</a:t>
            </a:r>
            <a:r>
              <a:rPr lang="ja-JP" altLang="ja-JP" dirty="0"/>
              <a:t>世紀初め、ベーダはその著『教会史』で、イングランドは豊穣の海をもつと誇らしげに書いている。彼が言及したのは、鮭と鰻の魚類、アシカ、海豚そして鯨の海獣、ムール貝や赤の染色材料となった巻貝のバイ貝などの色とりどりの貝類であった</a:t>
            </a:r>
            <a:r>
              <a:rPr lang="ja-JP" altLang="ja-JP" dirty="0" err="1"/>
              <a:t>。、</a:t>
            </a:r>
            <a:r>
              <a:rPr lang="ja-JP" altLang="ja-JP" dirty="0"/>
              <a:t>一方で、人々が漁労に目を向けていったことを教えてくれる。南サクソン人の国（後のサセックス）の布教を開始した司教ウィルフリドは、人々に漁労を教えた。</a:t>
            </a:r>
          </a:p>
          <a:p>
            <a:r>
              <a:rPr lang="en-US" altLang="ja-JP" dirty="0"/>
              <a:t> </a:t>
            </a:r>
            <a:endParaRPr lang="ja-JP" altLang="ja-JP" dirty="0"/>
          </a:p>
          <a:p>
            <a:r>
              <a:rPr lang="ja-JP" altLang="ja-JP" b="1" dirty="0"/>
              <a:t>史料 </a:t>
            </a:r>
            <a:r>
              <a:rPr lang="en-US" altLang="ja-JP" b="1" dirty="0"/>
              <a:t>1</a:t>
            </a:r>
            <a:r>
              <a:rPr lang="ja-JP" altLang="ja-JP" b="1" dirty="0"/>
              <a:t>　〔飢えに苦しむ人々に〕司教は、漁労によって食料を得ることを教えた。というのも海や川には魚が湧いているのに、鰻をとる事しか知らなかったからである。そこで司教は家人に命じて鰻網を各地から集めて、それを海に投げ入れさせた。彼らは、神の恩寵もあって、すぐさまいろいろな魚三百匹を捕獲した。</a:t>
            </a:r>
            <a:r>
              <a:rPr lang="en-US" altLang="ja-JP" b="1" dirty="0"/>
              <a:t>(</a:t>
            </a:r>
            <a:r>
              <a:rPr lang="de-DE" altLang="ja-JP" b="1" dirty="0"/>
              <a:t>Bede, EH, iv-13)</a:t>
            </a:r>
            <a:endParaRPr lang="ja-JP" altLang="ja-JP" b="1" dirty="0"/>
          </a:p>
          <a:p>
            <a:r>
              <a:rPr lang="en-US" altLang="ja-JP" dirty="0"/>
              <a:t> </a:t>
            </a:r>
            <a:endParaRPr lang="ja-JP" altLang="ja-JP" dirty="0"/>
          </a:p>
          <a:p>
            <a:r>
              <a:rPr lang="ja-JP" altLang="ja-JP" dirty="0"/>
              <a:t>いずれも海辺の捕獲物であったが、地先の漁労が再開され、以後、魚は栄養源としてイングランドの人々の生活を支えたのである。</a:t>
            </a:r>
          </a:p>
          <a:p>
            <a:r>
              <a:rPr lang="de-DE" altLang="ja-JP" dirty="0"/>
              <a:t>Bede, EH, i-1.</a:t>
            </a:r>
            <a:endParaRPr lang="ja-JP" altLang="ja-JP" dirty="0"/>
          </a:p>
          <a:p>
            <a:endParaRPr kumimoji="1" lang="ja-JP" altLang="en-US" dirty="0"/>
          </a:p>
        </p:txBody>
      </p:sp>
      <p:sp>
        <p:nvSpPr>
          <p:cNvPr id="4" name="テキスト プレースホルダー 3">
            <a:extLst>
              <a:ext uri="{FF2B5EF4-FFF2-40B4-BE49-F238E27FC236}">
                <a16:creationId xmlns:a16="http://schemas.microsoft.com/office/drawing/2014/main" id="{D0FBA01E-9294-446C-83C0-1A3AD99C3EAF}"/>
              </a:ext>
            </a:extLst>
          </p:cNvPr>
          <p:cNvSpPr>
            <a:spLocks noGrp="1"/>
          </p:cNvSpPr>
          <p:nvPr>
            <p:ph type="body" sz="half" idx="2"/>
          </p:nvPr>
        </p:nvSpPr>
        <p:spPr/>
        <p:txBody>
          <a:bodyPr>
            <a:normAutofit fontScale="92500" lnSpcReduction="10000"/>
          </a:bodyPr>
          <a:lstStyle/>
          <a:p>
            <a:r>
              <a:rPr lang="ja-JP" altLang="en-US" dirty="0"/>
              <a:t>・</a:t>
            </a:r>
            <a:r>
              <a:rPr lang="ja-JP" altLang="ja-JP" dirty="0"/>
              <a:t>ローマ属州時代のブリテンで漁労が知られていないわけではない。むしろ活発あった。しかしそれでも淡水魚や河口あるいは沿岸の魚が対象であった。水深のある海での漁労はローマ時代以後の発展であった。</a:t>
            </a:r>
            <a:r>
              <a:rPr lang="de-DE" altLang="ja-JP" dirty="0"/>
              <a:t>Cool (2006). p. 105.</a:t>
            </a:r>
          </a:p>
          <a:p>
            <a:r>
              <a:rPr lang="ja-JP" altLang="en-US" dirty="0"/>
              <a:t>・考古学の発掘からは初期「アングロ・サクソン」定住地での魚の骨は出土しない。</a:t>
            </a:r>
            <a:endParaRPr lang="en-US" altLang="ja-JP" dirty="0"/>
          </a:p>
          <a:p>
            <a:r>
              <a:rPr lang="ja-JP" altLang="en-US" dirty="0"/>
              <a:t>・人骨の同位体分析</a:t>
            </a:r>
            <a:r>
              <a:rPr lang="en-US" altLang="ja-JP" dirty="0"/>
              <a:t>isotopic analysis</a:t>
            </a:r>
          </a:p>
          <a:p>
            <a:r>
              <a:rPr lang="en-US" altLang="ja-JP" dirty="0"/>
              <a:t>7</a:t>
            </a:r>
            <a:r>
              <a:rPr lang="ja-JP" altLang="en-US" dirty="0"/>
              <a:t>世紀以降の社会の階層化の過程で支配層での消費が始まる：王の定住地、修道院、原都市的定住地</a:t>
            </a:r>
            <a:endParaRPr lang="en-US" altLang="ja-JP" dirty="0"/>
          </a:p>
          <a:p>
            <a:r>
              <a:rPr lang="en-US" altLang="ja-JP" dirty="0"/>
              <a:t>Rebecca </a:t>
            </a:r>
            <a:r>
              <a:rPr lang="en-US" altLang="ja-JP" dirty="0" err="1"/>
              <a:t>Reeynolds</a:t>
            </a:r>
            <a:r>
              <a:rPr lang="en-US" altLang="ja-JP" dirty="0"/>
              <a:t>, </a:t>
            </a:r>
            <a:r>
              <a:rPr lang="en-US" altLang="ja-JP" dirty="0" err="1"/>
              <a:t>Lyminge</a:t>
            </a:r>
            <a:r>
              <a:rPr lang="en-US" altLang="ja-JP" dirty="0"/>
              <a:t> 2010:</a:t>
            </a:r>
          </a:p>
          <a:p>
            <a:r>
              <a:rPr lang="en-US" altLang="ja-JP" dirty="0"/>
              <a:t>Analysis of Fish Remains from Environmental Samples (2013)</a:t>
            </a:r>
            <a:endParaRPr lang="ja-JP" altLang="ja-JP" dirty="0"/>
          </a:p>
        </p:txBody>
      </p:sp>
    </p:spTree>
    <p:extLst>
      <p:ext uri="{BB962C8B-B14F-4D97-AF65-F5344CB8AC3E}">
        <p14:creationId xmlns:p14="http://schemas.microsoft.com/office/powerpoint/2010/main" val="28026542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14808</TotalTime>
  <Words>5964</Words>
  <Application>Microsoft Office PowerPoint</Application>
  <PresentationFormat>ワイド画面</PresentationFormat>
  <Paragraphs>281</Paragraphs>
  <Slides>31</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ＭＳ 明朝</vt:lpstr>
      <vt:lpstr>游ゴシック</vt:lpstr>
      <vt:lpstr>游ゴシック Light</vt:lpstr>
      <vt:lpstr>游明朝</vt:lpstr>
      <vt:lpstr>Arial</vt:lpstr>
      <vt:lpstr>Century</vt:lpstr>
      <vt:lpstr>Times New Roman</vt:lpstr>
      <vt:lpstr>Office テーマ</vt:lpstr>
      <vt:lpstr>中世ブリテン島の岸辺から水平線の彼方へ </vt:lpstr>
      <vt:lpstr>目次</vt:lpstr>
      <vt:lpstr>はじめに （１）課題</vt:lpstr>
      <vt:lpstr> （２）グローバル・ヒストリーとは</vt:lpstr>
      <vt:lpstr>（１）海</vt:lpstr>
      <vt:lpstr>１．海、船、海民</vt:lpstr>
      <vt:lpstr> ドガ―ランド(Doggerland)  </vt:lpstr>
      <vt:lpstr>２　海辺</vt:lpstr>
      <vt:lpstr>２－１ 漁労の始まり</vt:lpstr>
      <vt:lpstr>２－２複合生業</vt:lpstr>
      <vt:lpstr>２－３　海面所領域 満潮と干潮</vt:lpstr>
      <vt:lpstr>2-4  干潟の占有権と漂流物：国王による譲渡の対象</vt:lpstr>
      <vt:lpstr>2－５水面所領と梁 Tidenham 鮭と鰻</vt:lpstr>
      <vt:lpstr>   ２‐６　海峡の船：グラヴェニ船  </vt:lpstr>
      <vt:lpstr>３水平線　Fish event horizon</vt:lpstr>
      <vt:lpstr>3－1漁の方法と保存加工と運搬販売の発展。</vt:lpstr>
      <vt:lpstr>3-2組織的漁業の誕生</vt:lpstr>
      <vt:lpstr>3－3　王権の統制</vt:lpstr>
      <vt:lpstr>  3-4 海峡海帯の船：フルク船  </vt:lpstr>
      <vt:lpstr>3－5　鰊の生産量と複合産業</vt:lpstr>
      <vt:lpstr>3－6　鱈と近海漁の限界</vt:lpstr>
      <vt:lpstr>４．水平線の彼方 14世紀から長い16世紀へ </vt:lpstr>
      <vt:lpstr>４－１　イングランド南西部での漁業の活性化と東部の総体的な地盤沈下</vt:lpstr>
      <vt:lpstr>４－２　鰯(pilchard)とメルルーザ </vt:lpstr>
      <vt:lpstr>４－３　南西部の半農半漁景観：cellar </vt:lpstr>
      <vt:lpstr>４－４　アイリッシュ海そしてアイスランド海域での鰊と鱈 </vt:lpstr>
      <vt:lpstr>Dogger c. 1675 by William van de Velde the Younger  </vt:lpstr>
      <vt:lpstr>４－５　ブリストルとニューファンドランド海域での鱈漁 </vt:lpstr>
      <vt:lpstr> ４－６　Carrack（Nao)船、Caravel船 15世紀末（ブローデルの長い16世紀）に北と南を統合する「ヨーロッパ」海域の基準船が誕生する</vt:lpstr>
      <vt:lpstr>おわりに「水平線の彼方」Beyond the sea horizon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四つのイングランド </dc:title>
  <dc:creator>鶴島 博和</dc:creator>
  <cp:lastModifiedBy>鶴島 博和</cp:lastModifiedBy>
  <cp:revision>210</cp:revision>
  <dcterms:created xsi:type="dcterms:W3CDTF">2020-10-18T00:22:38Z</dcterms:created>
  <dcterms:modified xsi:type="dcterms:W3CDTF">2021-01-22T04:07:11Z</dcterms:modified>
</cp:coreProperties>
</file>